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58" r:id="rId2"/>
  </p:sldMasterIdLst>
  <p:notesMasterIdLst>
    <p:notesMasterId r:id="rId26"/>
  </p:notesMasterIdLst>
  <p:sldIdLst>
    <p:sldId id="444" r:id="rId3"/>
    <p:sldId id="256" r:id="rId4"/>
    <p:sldId id="260" r:id="rId5"/>
    <p:sldId id="422" r:id="rId6"/>
    <p:sldId id="423" r:id="rId7"/>
    <p:sldId id="424" r:id="rId8"/>
    <p:sldId id="425" r:id="rId9"/>
    <p:sldId id="445" r:id="rId10"/>
    <p:sldId id="426" r:id="rId11"/>
    <p:sldId id="427" r:id="rId12"/>
    <p:sldId id="430" r:id="rId13"/>
    <p:sldId id="431" r:id="rId14"/>
    <p:sldId id="432" r:id="rId15"/>
    <p:sldId id="436" r:id="rId16"/>
    <p:sldId id="437" r:id="rId17"/>
    <p:sldId id="438" r:id="rId18"/>
    <p:sldId id="439" r:id="rId19"/>
    <p:sldId id="440" r:id="rId20"/>
    <p:sldId id="441" r:id="rId21"/>
    <p:sldId id="442" r:id="rId22"/>
    <p:sldId id="443" r:id="rId23"/>
    <p:sldId id="386" r:id="rId24"/>
    <p:sldId id="324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646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373" autoAdjust="0"/>
    <p:restoredTop sz="96271" autoAdjust="0"/>
  </p:normalViewPr>
  <p:slideViewPr>
    <p:cSldViewPr snapToGrid="0" snapToObjects="1">
      <p:cViewPr>
        <p:scale>
          <a:sx n="90" d="100"/>
          <a:sy n="90" d="100"/>
        </p:scale>
        <p:origin x="3552" y="112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60" d="100"/>
        <a:sy n="16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 snapToObjects="1">
      <p:cViewPr varScale="1">
        <p:scale>
          <a:sx n="86" d="100"/>
          <a:sy n="86" d="100"/>
        </p:scale>
        <p:origin x="3928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FEA85B9-66B3-2B4C-9D5A-E8C897940227}" type="doc">
      <dgm:prSet loTypeId="urn:microsoft.com/office/officeart/2005/8/layout/hList1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34E9B4F-B09A-C24C-BB4E-4889193E886D}">
      <dgm:prSet phldrT="[Text]" custT="1"/>
      <dgm:spPr/>
      <dgm:t>
        <a:bodyPr/>
        <a:lstStyle/>
        <a:p>
          <a:r>
            <a:rPr lang="en-US" sz="18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Down Reasons</a:t>
          </a:r>
          <a:endParaRPr lang="en-US" sz="1800" dirty="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BF3F752D-2B4F-6D4D-9196-BC48E379BB37}" type="parTrans" cxnId="{6CB537D8-AF6D-AB4C-B540-C1C31BDC377C}">
      <dgm:prSet/>
      <dgm:spPr/>
      <dgm:t>
        <a:bodyPr/>
        <a:lstStyle/>
        <a:p>
          <a:endParaRPr lang="en-US"/>
        </a:p>
      </dgm:t>
    </dgm:pt>
    <dgm:pt modelId="{71151498-120C-9243-8BA1-D1518CDCF5CA}" type="sibTrans" cxnId="{6CB537D8-AF6D-AB4C-B540-C1C31BDC377C}">
      <dgm:prSet/>
      <dgm:spPr/>
      <dgm:t>
        <a:bodyPr/>
        <a:lstStyle/>
        <a:p>
          <a:endParaRPr lang="en-US"/>
        </a:p>
      </dgm:t>
    </dgm:pt>
    <dgm:pt modelId="{CFAAA055-28D3-6E44-9E43-451AC667B5A1}">
      <dgm:prSet phldrT="[Text]" custT="1"/>
      <dgm:spPr/>
      <dgm:t>
        <a:bodyPr/>
        <a:lstStyle/>
        <a:p>
          <a:r>
            <a:rPr lang="en-US" sz="16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Help us to identify improvements</a:t>
          </a:r>
        </a:p>
      </dgm:t>
    </dgm:pt>
    <dgm:pt modelId="{C82496D7-0172-6246-ABBE-F39F8120AE79}" type="parTrans" cxnId="{3B1E974A-D77A-EA49-875E-7B05D55DCFC4}">
      <dgm:prSet/>
      <dgm:spPr/>
      <dgm:t>
        <a:bodyPr/>
        <a:lstStyle/>
        <a:p>
          <a:endParaRPr lang="en-US"/>
        </a:p>
      </dgm:t>
    </dgm:pt>
    <dgm:pt modelId="{4703A75C-33BC-3046-8DFC-806C3E3F17E7}" type="sibTrans" cxnId="{3B1E974A-D77A-EA49-875E-7B05D55DCFC4}">
      <dgm:prSet/>
      <dgm:spPr/>
      <dgm:t>
        <a:bodyPr/>
        <a:lstStyle/>
        <a:p>
          <a:endParaRPr lang="en-US"/>
        </a:p>
      </dgm:t>
    </dgm:pt>
    <dgm:pt modelId="{D6ED2130-2E65-9443-910E-F40BAFABF65F}">
      <dgm:prSet phldrT="[Text]" custT="1"/>
      <dgm:spPr/>
      <dgm:t>
        <a:bodyPr/>
        <a:lstStyle/>
        <a:p>
          <a:r>
            <a:rPr lang="en-US" sz="18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Part Changes</a:t>
          </a:r>
        </a:p>
      </dgm:t>
    </dgm:pt>
    <dgm:pt modelId="{AA83EF81-FA20-DB4B-A0EF-7671A387E83A}" type="parTrans" cxnId="{7307EAAC-2AB2-BA41-B0CE-3EB31F2F617A}">
      <dgm:prSet/>
      <dgm:spPr/>
      <dgm:t>
        <a:bodyPr/>
        <a:lstStyle/>
        <a:p>
          <a:endParaRPr lang="en-US"/>
        </a:p>
      </dgm:t>
    </dgm:pt>
    <dgm:pt modelId="{D96580EE-7DBC-1149-B167-4ED133004E13}" type="sibTrans" cxnId="{7307EAAC-2AB2-BA41-B0CE-3EB31F2F617A}">
      <dgm:prSet/>
      <dgm:spPr/>
      <dgm:t>
        <a:bodyPr/>
        <a:lstStyle/>
        <a:p>
          <a:endParaRPr lang="en-US"/>
        </a:p>
      </dgm:t>
    </dgm:pt>
    <dgm:pt modelId="{3F955D5E-FFD4-AA48-B68F-E4CF27F3A789}">
      <dgm:prSet phldrT="[Text]" custT="1"/>
      <dgm:spPr/>
      <dgm:t>
        <a:bodyPr/>
        <a:lstStyle/>
        <a:p>
          <a:r>
            <a:rPr lang="en-US" sz="16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Apply correct settings for each part, product, or SKU</a:t>
          </a:r>
        </a:p>
      </dgm:t>
    </dgm:pt>
    <dgm:pt modelId="{48CF8944-DE99-8C42-AD48-D96BD9E45D0F}" type="parTrans" cxnId="{8958594D-32F4-C343-83C4-600800A4A6D6}">
      <dgm:prSet/>
      <dgm:spPr/>
      <dgm:t>
        <a:bodyPr/>
        <a:lstStyle/>
        <a:p>
          <a:endParaRPr lang="en-US"/>
        </a:p>
      </dgm:t>
    </dgm:pt>
    <dgm:pt modelId="{DF83A522-7128-A047-9ABC-607CDC7B73A1}" type="sibTrans" cxnId="{8958594D-32F4-C343-83C4-600800A4A6D6}">
      <dgm:prSet/>
      <dgm:spPr/>
      <dgm:t>
        <a:bodyPr/>
        <a:lstStyle/>
        <a:p>
          <a:endParaRPr lang="en-US"/>
        </a:p>
      </dgm:t>
    </dgm:pt>
    <dgm:pt modelId="{9DC4A713-1485-1E45-9019-1E5DE7005D62}">
      <dgm:prSet phldrT="[Text]" custT="1"/>
      <dgm:spPr/>
      <dgm:t>
        <a:bodyPr/>
        <a:lstStyle/>
        <a:p>
          <a:r>
            <a:rPr lang="en-US" sz="18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Start Events</a:t>
          </a:r>
          <a:endParaRPr lang="en-US" sz="1800" dirty="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gm:t>
    </dgm:pt>
    <dgm:pt modelId="{B4270A8B-1E94-8941-9B41-81400EB87768}" type="parTrans" cxnId="{F2E91BD1-CBAE-D74D-ACE6-2C439068A5BC}">
      <dgm:prSet/>
      <dgm:spPr/>
      <dgm:t>
        <a:bodyPr/>
        <a:lstStyle/>
        <a:p>
          <a:endParaRPr lang="en-US"/>
        </a:p>
      </dgm:t>
    </dgm:pt>
    <dgm:pt modelId="{5E6323EA-D8F2-8244-A7F4-386B7499CE4E}" type="sibTrans" cxnId="{F2E91BD1-CBAE-D74D-ACE6-2C439068A5BC}">
      <dgm:prSet/>
      <dgm:spPr/>
      <dgm:t>
        <a:bodyPr/>
        <a:lstStyle/>
        <a:p>
          <a:endParaRPr lang="en-US"/>
        </a:p>
      </dgm:t>
    </dgm:pt>
    <dgm:pt modelId="{EE1D08A5-14BA-D744-913F-EA19ADC10D5D}">
      <dgm:prSet phldrT="[Text]" custT="1"/>
      <dgm:spPr/>
      <dgm:t>
        <a:bodyPr/>
        <a:lstStyle/>
        <a:p>
          <a:r>
            <a:rPr lang="en-US" sz="16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Begin planned stops that are not reflected in the time schedule</a:t>
          </a:r>
        </a:p>
      </dgm:t>
    </dgm:pt>
    <dgm:pt modelId="{51861D32-CC04-3F4E-8133-3FFD3AB31A72}" type="parTrans" cxnId="{7D46E7EA-7F5D-624E-8A7A-64DDC2089C2C}">
      <dgm:prSet/>
      <dgm:spPr/>
      <dgm:t>
        <a:bodyPr/>
        <a:lstStyle/>
        <a:p>
          <a:endParaRPr lang="en-US"/>
        </a:p>
      </dgm:t>
    </dgm:pt>
    <dgm:pt modelId="{D802B924-3775-B347-9D4E-3768E5489BC1}" type="sibTrans" cxnId="{7D46E7EA-7F5D-624E-8A7A-64DDC2089C2C}">
      <dgm:prSet/>
      <dgm:spPr/>
      <dgm:t>
        <a:bodyPr/>
        <a:lstStyle/>
        <a:p>
          <a:endParaRPr lang="en-US"/>
        </a:p>
      </dgm:t>
    </dgm:pt>
    <dgm:pt modelId="{DAF80623-BAC8-124B-AAD9-59A8E4B89435}" type="pres">
      <dgm:prSet presAssocID="{CFEA85B9-66B3-2B4C-9D5A-E8C897940227}" presName="Name0" presStyleCnt="0">
        <dgm:presLayoutVars>
          <dgm:dir/>
          <dgm:animLvl val="lvl"/>
          <dgm:resizeHandles val="exact"/>
        </dgm:presLayoutVars>
      </dgm:prSet>
      <dgm:spPr/>
    </dgm:pt>
    <dgm:pt modelId="{EC9B6A9F-EA15-454C-ABF4-A5BA39BF0FEB}" type="pres">
      <dgm:prSet presAssocID="{234E9B4F-B09A-C24C-BB4E-4889193E886D}" presName="composite" presStyleCnt="0"/>
      <dgm:spPr/>
    </dgm:pt>
    <dgm:pt modelId="{954B0C46-BDEA-9C47-BCAB-0F2302D9673A}" type="pres">
      <dgm:prSet presAssocID="{234E9B4F-B09A-C24C-BB4E-4889193E886D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475F2655-8686-C347-A073-C1561C0D467B}" type="pres">
      <dgm:prSet presAssocID="{234E9B4F-B09A-C24C-BB4E-4889193E886D}" presName="desTx" presStyleLbl="alignAccFollowNode1" presStyleIdx="0" presStyleCnt="3">
        <dgm:presLayoutVars>
          <dgm:bulletEnabled val="1"/>
        </dgm:presLayoutVars>
      </dgm:prSet>
      <dgm:spPr/>
    </dgm:pt>
    <dgm:pt modelId="{79D0B281-9C48-6C46-9DA9-EBE7951A3380}" type="pres">
      <dgm:prSet presAssocID="{71151498-120C-9243-8BA1-D1518CDCF5CA}" presName="space" presStyleCnt="0"/>
      <dgm:spPr/>
    </dgm:pt>
    <dgm:pt modelId="{11B26C44-70AC-A249-9CC6-6112F3AEF521}" type="pres">
      <dgm:prSet presAssocID="{D6ED2130-2E65-9443-910E-F40BAFABF65F}" presName="composite" presStyleCnt="0"/>
      <dgm:spPr/>
    </dgm:pt>
    <dgm:pt modelId="{F3195BD8-443E-F748-9D12-8CF0FB83B391}" type="pres">
      <dgm:prSet presAssocID="{D6ED2130-2E65-9443-910E-F40BAFABF65F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775453B5-1FA2-F149-9E30-ED75B3003494}" type="pres">
      <dgm:prSet presAssocID="{D6ED2130-2E65-9443-910E-F40BAFABF65F}" presName="desTx" presStyleLbl="alignAccFollowNode1" presStyleIdx="1" presStyleCnt="3">
        <dgm:presLayoutVars>
          <dgm:bulletEnabled val="1"/>
        </dgm:presLayoutVars>
      </dgm:prSet>
      <dgm:spPr/>
    </dgm:pt>
    <dgm:pt modelId="{7CB043F4-8BD0-BD42-8D62-C952B2850ACF}" type="pres">
      <dgm:prSet presAssocID="{D96580EE-7DBC-1149-B167-4ED133004E13}" presName="space" presStyleCnt="0"/>
      <dgm:spPr/>
    </dgm:pt>
    <dgm:pt modelId="{B517E637-54E2-F84A-8157-34CB79687C53}" type="pres">
      <dgm:prSet presAssocID="{9DC4A713-1485-1E45-9019-1E5DE7005D62}" presName="composite" presStyleCnt="0"/>
      <dgm:spPr/>
    </dgm:pt>
    <dgm:pt modelId="{9302D87D-EFEA-6F42-B47E-C833797A3B7E}" type="pres">
      <dgm:prSet presAssocID="{9DC4A713-1485-1E45-9019-1E5DE7005D62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F836D335-963E-2748-AE44-5B07EB44C2E4}" type="pres">
      <dgm:prSet presAssocID="{9DC4A713-1485-1E45-9019-1E5DE7005D62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40B07B06-EC68-0240-AE34-EC09850C4FBD}" type="presOf" srcId="{CFEA85B9-66B3-2B4C-9D5A-E8C897940227}" destId="{DAF80623-BAC8-124B-AAD9-59A8E4B89435}" srcOrd="0" destOrd="0" presId="urn:microsoft.com/office/officeart/2005/8/layout/hList1"/>
    <dgm:cxn modelId="{74E3A22B-FB29-FE41-B10C-7A94F1BF3B06}" type="presOf" srcId="{CFAAA055-28D3-6E44-9E43-451AC667B5A1}" destId="{475F2655-8686-C347-A073-C1561C0D467B}" srcOrd="0" destOrd="0" presId="urn:microsoft.com/office/officeart/2005/8/layout/hList1"/>
    <dgm:cxn modelId="{3B1E974A-D77A-EA49-875E-7B05D55DCFC4}" srcId="{234E9B4F-B09A-C24C-BB4E-4889193E886D}" destId="{CFAAA055-28D3-6E44-9E43-451AC667B5A1}" srcOrd="0" destOrd="0" parTransId="{C82496D7-0172-6246-ABBE-F39F8120AE79}" sibTransId="{4703A75C-33BC-3046-8DFC-806C3E3F17E7}"/>
    <dgm:cxn modelId="{8958594D-32F4-C343-83C4-600800A4A6D6}" srcId="{D6ED2130-2E65-9443-910E-F40BAFABF65F}" destId="{3F955D5E-FFD4-AA48-B68F-E4CF27F3A789}" srcOrd="0" destOrd="0" parTransId="{48CF8944-DE99-8C42-AD48-D96BD9E45D0F}" sibTransId="{DF83A522-7128-A047-9ABC-607CDC7B73A1}"/>
    <dgm:cxn modelId="{00BB4387-7A44-F74F-8B0E-46BE14826334}" type="presOf" srcId="{D6ED2130-2E65-9443-910E-F40BAFABF65F}" destId="{F3195BD8-443E-F748-9D12-8CF0FB83B391}" srcOrd="0" destOrd="0" presId="urn:microsoft.com/office/officeart/2005/8/layout/hList1"/>
    <dgm:cxn modelId="{7307EAAC-2AB2-BA41-B0CE-3EB31F2F617A}" srcId="{CFEA85B9-66B3-2B4C-9D5A-E8C897940227}" destId="{D6ED2130-2E65-9443-910E-F40BAFABF65F}" srcOrd="1" destOrd="0" parTransId="{AA83EF81-FA20-DB4B-A0EF-7671A387E83A}" sibTransId="{D96580EE-7DBC-1149-B167-4ED133004E13}"/>
    <dgm:cxn modelId="{03CE8AB2-50B2-CD40-BD58-A9E71046A44E}" type="presOf" srcId="{EE1D08A5-14BA-D744-913F-EA19ADC10D5D}" destId="{F836D335-963E-2748-AE44-5B07EB44C2E4}" srcOrd="0" destOrd="0" presId="urn:microsoft.com/office/officeart/2005/8/layout/hList1"/>
    <dgm:cxn modelId="{F2E91BD1-CBAE-D74D-ACE6-2C439068A5BC}" srcId="{CFEA85B9-66B3-2B4C-9D5A-E8C897940227}" destId="{9DC4A713-1485-1E45-9019-1E5DE7005D62}" srcOrd="2" destOrd="0" parTransId="{B4270A8B-1E94-8941-9B41-81400EB87768}" sibTransId="{5E6323EA-D8F2-8244-A7F4-386B7499CE4E}"/>
    <dgm:cxn modelId="{6CB537D8-AF6D-AB4C-B540-C1C31BDC377C}" srcId="{CFEA85B9-66B3-2B4C-9D5A-E8C897940227}" destId="{234E9B4F-B09A-C24C-BB4E-4889193E886D}" srcOrd="0" destOrd="0" parTransId="{BF3F752D-2B4F-6D4D-9196-BC48E379BB37}" sibTransId="{71151498-120C-9243-8BA1-D1518CDCF5CA}"/>
    <dgm:cxn modelId="{3685BCDC-A7E5-8444-8DBD-C7103A9C5AE7}" type="presOf" srcId="{234E9B4F-B09A-C24C-BB4E-4889193E886D}" destId="{954B0C46-BDEA-9C47-BCAB-0F2302D9673A}" srcOrd="0" destOrd="0" presId="urn:microsoft.com/office/officeart/2005/8/layout/hList1"/>
    <dgm:cxn modelId="{121757E6-DECE-4F40-8D50-F1B5B106B353}" type="presOf" srcId="{3F955D5E-FFD4-AA48-B68F-E4CF27F3A789}" destId="{775453B5-1FA2-F149-9E30-ED75B3003494}" srcOrd="0" destOrd="0" presId="urn:microsoft.com/office/officeart/2005/8/layout/hList1"/>
    <dgm:cxn modelId="{7D46E7EA-7F5D-624E-8A7A-64DDC2089C2C}" srcId="{9DC4A713-1485-1E45-9019-1E5DE7005D62}" destId="{EE1D08A5-14BA-D744-913F-EA19ADC10D5D}" srcOrd="0" destOrd="0" parTransId="{51861D32-CC04-3F4E-8133-3FFD3AB31A72}" sibTransId="{D802B924-3775-B347-9D4E-3768E5489BC1}"/>
    <dgm:cxn modelId="{0CF0ECEA-BF22-7442-B031-18EF687842B5}" type="presOf" srcId="{9DC4A713-1485-1E45-9019-1E5DE7005D62}" destId="{9302D87D-EFEA-6F42-B47E-C833797A3B7E}" srcOrd="0" destOrd="0" presId="urn:microsoft.com/office/officeart/2005/8/layout/hList1"/>
    <dgm:cxn modelId="{3CD4BAA4-F212-7D4A-B1F2-E381321D0431}" type="presParOf" srcId="{DAF80623-BAC8-124B-AAD9-59A8E4B89435}" destId="{EC9B6A9F-EA15-454C-ABF4-A5BA39BF0FEB}" srcOrd="0" destOrd="0" presId="urn:microsoft.com/office/officeart/2005/8/layout/hList1"/>
    <dgm:cxn modelId="{78D27921-9DAF-7B48-9A14-C535FCA13728}" type="presParOf" srcId="{EC9B6A9F-EA15-454C-ABF4-A5BA39BF0FEB}" destId="{954B0C46-BDEA-9C47-BCAB-0F2302D9673A}" srcOrd="0" destOrd="0" presId="urn:microsoft.com/office/officeart/2005/8/layout/hList1"/>
    <dgm:cxn modelId="{685B5910-818D-CC48-9F90-AC24BB565443}" type="presParOf" srcId="{EC9B6A9F-EA15-454C-ABF4-A5BA39BF0FEB}" destId="{475F2655-8686-C347-A073-C1561C0D467B}" srcOrd="1" destOrd="0" presId="urn:microsoft.com/office/officeart/2005/8/layout/hList1"/>
    <dgm:cxn modelId="{A75E0381-C937-A040-AB81-8A8898F957EE}" type="presParOf" srcId="{DAF80623-BAC8-124B-AAD9-59A8E4B89435}" destId="{79D0B281-9C48-6C46-9DA9-EBE7951A3380}" srcOrd="1" destOrd="0" presId="urn:microsoft.com/office/officeart/2005/8/layout/hList1"/>
    <dgm:cxn modelId="{58109B91-8D42-1C4A-9206-200578E8047C}" type="presParOf" srcId="{DAF80623-BAC8-124B-AAD9-59A8E4B89435}" destId="{11B26C44-70AC-A249-9CC6-6112F3AEF521}" srcOrd="2" destOrd="0" presId="urn:microsoft.com/office/officeart/2005/8/layout/hList1"/>
    <dgm:cxn modelId="{C966127D-2FD9-514B-B127-3510FF341572}" type="presParOf" srcId="{11B26C44-70AC-A249-9CC6-6112F3AEF521}" destId="{F3195BD8-443E-F748-9D12-8CF0FB83B391}" srcOrd="0" destOrd="0" presId="urn:microsoft.com/office/officeart/2005/8/layout/hList1"/>
    <dgm:cxn modelId="{55C20323-E5F5-3F43-982F-744C2BEB74B3}" type="presParOf" srcId="{11B26C44-70AC-A249-9CC6-6112F3AEF521}" destId="{775453B5-1FA2-F149-9E30-ED75B3003494}" srcOrd="1" destOrd="0" presId="urn:microsoft.com/office/officeart/2005/8/layout/hList1"/>
    <dgm:cxn modelId="{8402655E-718C-F74C-B3C7-C7D2FB10A207}" type="presParOf" srcId="{DAF80623-BAC8-124B-AAD9-59A8E4B89435}" destId="{7CB043F4-8BD0-BD42-8D62-C952B2850ACF}" srcOrd="3" destOrd="0" presId="urn:microsoft.com/office/officeart/2005/8/layout/hList1"/>
    <dgm:cxn modelId="{D1298FBC-83A2-E449-94C6-332A62A4A9FC}" type="presParOf" srcId="{DAF80623-BAC8-124B-AAD9-59A8E4B89435}" destId="{B517E637-54E2-F84A-8157-34CB79687C53}" srcOrd="4" destOrd="0" presId="urn:microsoft.com/office/officeart/2005/8/layout/hList1"/>
    <dgm:cxn modelId="{31037533-D166-9745-A1E9-8194CC1E6E7F}" type="presParOf" srcId="{B517E637-54E2-F84A-8157-34CB79687C53}" destId="{9302D87D-EFEA-6F42-B47E-C833797A3B7E}" srcOrd="0" destOrd="0" presId="urn:microsoft.com/office/officeart/2005/8/layout/hList1"/>
    <dgm:cxn modelId="{0F873A33-7D6F-BD40-9C8D-DB2DAC4C0035}" type="presParOf" srcId="{B517E637-54E2-F84A-8157-34CB79687C53}" destId="{F836D335-963E-2748-AE44-5B07EB44C2E4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54B0C46-BDEA-9C47-BCAB-0F2302D9673A}">
      <dsp:nvSpPr>
        <dsp:cNvPr id="0" name=""/>
        <dsp:cNvSpPr/>
      </dsp:nvSpPr>
      <dsp:spPr>
        <a:xfrm>
          <a:off x="2540" y="17246"/>
          <a:ext cx="2476500" cy="8352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Down Reasons</a:t>
          </a:r>
          <a:endParaRPr lang="en-US" sz="1800" kern="1200" dirty="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sp:txBody>
      <dsp:txXfrm>
        <a:off x="2540" y="17246"/>
        <a:ext cx="2476500" cy="835200"/>
      </dsp:txXfrm>
    </dsp:sp>
    <dsp:sp modelId="{475F2655-8686-C347-A073-C1561C0D467B}">
      <dsp:nvSpPr>
        <dsp:cNvPr id="0" name=""/>
        <dsp:cNvSpPr/>
      </dsp:nvSpPr>
      <dsp:spPr>
        <a:xfrm>
          <a:off x="2540" y="852446"/>
          <a:ext cx="2476500" cy="127368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Help us to identify improvements</a:t>
          </a:r>
        </a:p>
      </dsp:txBody>
      <dsp:txXfrm>
        <a:off x="2540" y="852446"/>
        <a:ext cx="2476500" cy="1273680"/>
      </dsp:txXfrm>
    </dsp:sp>
    <dsp:sp modelId="{F3195BD8-443E-F748-9D12-8CF0FB83B391}">
      <dsp:nvSpPr>
        <dsp:cNvPr id="0" name=""/>
        <dsp:cNvSpPr/>
      </dsp:nvSpPr>
      <dsp:spPr>
        <a:xfrm>
          <a:off x="2825750" y="17246"/>
          <a:ext cx="2476500" cy="8352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Part Changes</a:t>
          </a:r>
        </a:p>
      </dsp:txBody>
      <dsp:txXfrm>
        <a:off x="2825750" y="17246"/>
        <a:ext cx="2476500" cy="835200"/>
      </dsp:txXfrm>
    </dsp:sp>
    <dsp:sp modelId="{775453B5-1FA2-F149-9E30-ED75B3003494}">
      <dsp:nvSpPr>
        <dsp:cNvPr id="0" name=""/>
        <dsp:cNvSpPr/>
      </dsp:nvSpPr>
      <dsp:spPr>
        <a:xfrm>
          <a:off x="2825750" y="852446"/>
          <a:ext cx="2476500" cy="127368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Apply correct settings for each part, product, or SKU</a:t>
          </a:r>
        </a:p>
      </dsp:txBody>
      <dsp:txXfrm>
        <a:off x="2825750" y="852446"/>
        <a:ext cx="2476500" cy="1273680"/>
      </dsp:txXfrm>
    </dsp:sp>
    <dsp:sp modelId="{9302D87D-EFEA-6F42-B47E-C833797A3B7E}">
      <dsp:nvSpPr>
        <dsp:cNvPr id="0" name=""/>
        <dsp:cNvSpPr/>
      </dsp:nvSpPr>
      <dsp:spPr>
        <a:xfrm>
          <a:off x="5648960" y="17246"/>
          <a:ext cx="2476500" cy="8352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Start Events</a:t>
          </a:r>
          <a:endParaRPr lang="en-US" sz="1800" kern="1200" dirty="0">
            <a:latin typeface="Roboto" panose="02000000000000000000" pitchFamily="2" charset="0"/>
            <a:ea typeface="Roboto" panose="02000000000000000000" pitchFamily="2" charset="0"/>
            <a:cs typeface="Roboto" panose="02000000000000000000" pitchFamily="2" charset="0"/>
          </a:endParaRPr>
        </a:p>
      </dsp:txBody>
      <dsp:txXfrm>
        <a:off x="5648960" y="17246"/>
        <a:ext cx="2476500" cy="835200"/>
      </dsp:txXfrm>
    </dsp:sp>
    <dsp:sp modelId="{F836D335-963E-2748-AE44-5B07EB44C2E4}">
      <dsp:nvSpPr>
        <dsp:cNvPr id="0" name=""/>
        <dsp:cNvSpPr/>
      </dsp:nvSpPr>
      <dsp:spPr>
        <a:xfrm>
          <a:off x="5648960" y="852446"/>
          <a:ext cx="2476500" cy="127368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Begin planned stops that are not reflected in the time schedule</a:t>
          </a:r>
        </a:p>
      </dsp:txBody>
      <dsp:txXfrm>
        <a:off x="5648960" y="852446"/>
        <a:ext cx="2476500" cy="12736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811B45-B4C3-AC4A-963A-D8DADC0977F5}" type="datetimeFigureOut">
              <a:rPr lang="en-US" smtClean="0"/>
              <a:t>10/13/26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DDDD76-C13F-F346-B02B-F7DF8047BD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4186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Delete slide notes:</a:t>
            </a:r>
            <a:br>
              <a:rPr lang="en-US" dirty="0"/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Finesse the “delete slide” approach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Instead of a big “in your face” explanatory slide for every single section, maybe just a small symbol on each slide – basically indicating “there should only be one of these,” choose the one that applies to your config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DDDD76-C13F-F346-B02B-F7DF8047BD9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429524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Intro section notes:</a:t>
            </a:r>
            <a:br>
              <a:rPr lang="en-US" dirty="0"/>
            </a:br>
            <a:r>
              <a:rPr lang="en-US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Focus on “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culture of productivity</a:t>
            </a:r>
            <a:r>
              <a:rPr lang="en-US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” aim</a:t>
            </a:r>
            <a:b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“here’s how XL can help you” </a:t>
            </a:r>
            <a:r>
              <a:rPr lang="en-US" sz="120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– convey, not convince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DDDD76-C13F-F346-B02B-F7DF8047BD9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22920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latin typeface="Tahoma" panose="020B060403050404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DDDD76-C13F-F346-B02B-F7DF8047BD9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429524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616BAA-D07E-F512-56D4-B35F776917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EC0BD37-D306-4F9F-21B1-613BC1A7260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F3C2E0C-1252-97B2-5C19-B1270F44C8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latin typeface="Tahoma" panose="020B060403050404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B477C5-A5C2-5F5C-ABEA-52EAD062920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DDDD76-C13F-F346-B02B-F7DF8047BD9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969084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6E9614-46DD-41EF-56E7-D734A6A145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7E79F0E-6E7E-F524-C458-84047621613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F5E8D18-BA6A-BEBA-FC0A-C2FA3ED072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Notes:</a:t>
            </a:r>
            <a:br>
              <a:rPr lang="en-US"/>
            </a:br>
            <a:r>
              <a:rPr lang="en-US"/>
              <a:t>Don’t focus so much on “how installed” as “where XL fits into your production/line setup”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latin typeface="Tahoma" panose="020B060403050404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04E29B-7BD2-0E73-A6C1-DF66FCA8157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DDDD76-C13F-F346-B02B-F7DF8047BD9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598144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89238A-697A-F5F4-B398-FCDCC3CB58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AA24899-F9B2-9CAD-A09E-039C8C8ACE5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44F46A4-9B28-F418-31A7-9F32041863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Notes:</a:t>
            </a:r>
            <a:br>
              <a:rPr lang="en-US"/>
            </a:br>
            <a:r>
              <a:rPr lang="en-US"/>
              <a:t>Don’t focus so much on “how installed” as “where XL fits into your production/line setup”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latin typeface="Tahoma" panose="020B060403050404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B86879-EAAD-FA73-DD29-4F08FAF9B73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DDDD76-C13F-F346-B02B-F7DF8047BD9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010171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934AA8-F74C-71B2-29DC-BFC31B4FDE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9636041-47EF-7B6D-ACC7-3364B0AB806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D03A3AD-2E58-98EF-F92C-79841D1F6E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Related notes:</a:t>
            </a:r>
            <a:br>
              <a:rPr lang="en-US"/>
            </a:b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After the Scanning slide – add a slide on </a:t>
            </a:r>
            <a:r>
              <a:rPr lang="en-US" sz="1200" b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“the touch UI” </a:t>
            </a: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– emphasize that it’s in both Touch and Sidekick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latin typeface="Tahoma" panose="020B060403050404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48FF0B-7CBE-F92B-83E2-9AA5CFF5051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DDDD76-C13F-F346-B02B-F7DF8047BD9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182601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4595BA-19A5-27B9-7269-8B47D2DE6A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D7DCE42-E3FF-89F6-5752-184CBA60F3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86EDA53-0812-3F51-6BC4-165A047EE7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Related notes:</a:t>
            </a:r>
            <a:br>
              <a:rPr lang="en-US"/>
            </a:b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After the Scanning slide – add a slide on </a:t>
            </a:r>
            <a:r>
              <a:rPr lang="en-US" sz="1200" b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“the touch UI” </a:t>
            </a: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– emphasize that it’s in both Touch and Sidekick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latin typeface="Tahoma" panose="020B060403050404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EE8A92-0B0E-E2F4-65D9-AEE38553924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DDDD76-C13F-F346-B02B-F7DF8047BD9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963440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DED4BC-3714-8921-8268-38048C6D06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B731978-57E2-4951-D961-B7DD7DD22E6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318D6C7-6B47-D5F0-6121-A7495ECB29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latin typeface="Tahoma" panose="020B060403050404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2139A3-FC17-0BFC-D5CF-FB868794DD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DDDD76-C13F-F346-B02B-F7DF8047BD9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286906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5E41CB-6808-1AF8-F0EB-43BB1F7471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800A5E5-BE57-E55D-DD81-18235AA67EC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383B15F-B657-8DC3-DDC5-022682843C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latin typeface="Tahoma" panose="020B060403050404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4E3768-9251-5043-D46E-322AB4F98B9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DDDD76-C13F-F346-B02B-F7DF8047BD9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7560002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7AA3F0-FEF5-BFB8-EEB1-04648E0FA0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6F2F836-4448-9640-B18C-4A0892D35AD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05392B7-D776-7B01-3D0D-0CE90EC817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latin typeface="Tahoma" panose="020B060403050404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F608A2-3AE0-5768-2858-348BF50D6E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DDDD76-C13F-F346-B02B-F7DF8047BD9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409139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4FE2A1-D40E-6934-5FE4-DEA11C31CE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E34052E-44CB-656D-D4D3-0345D7D3A8F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9D1C9A3-8E84-BEB2-577B-4781936507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latin typeface="Tahoma" panose="020B060403050404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959BA0-DF68-2CC7-279C-0EC8F8110C1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DDDD76-C13F-F346-B02B-F7DF8047BD9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700163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80CF22-7095-2E73-BD60-E40D177C4C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9D7407D-DF2E-D849-46E6-AB30E8D2870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4B7D378-11CD-2234-3B63-1936BD2472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u="sng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Scoreboard slides:</a:t>
            </a:r>
            <a:endParaRPr lang="en-US" sz="1200" b="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i="1" u="sng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start</a:t>
            </a: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with the Running and Down slides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latin typeface="Tahoma" panose="020B060403050404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F874CE-81F9-C7AD-D4E2-2232A486E14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DDDD76-C13F-F346-B02B-F7DF8047BD9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6679368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26449C-1C13-DFFA-0325-791DEE89BD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372CABE-9C3D-FD2E-21A7-98C3B56C9F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C03BE3A-7DA4-3DDF-3848-E750F384E42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latin typeface="Tahoma" panose="020B060403050404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096CDB-FF71-DF6F-622D-2099021DDE1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DDDD76-C13F-F346-B02B-F7DF8047BD9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4155033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30A654-3D4F-63B4-4E1D-E0466C5BA7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188CA41-01D5-2269-BCAA-6CD460CAA6D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E7D7748-50FC-D111-62FE-E42105C737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Good/keep this slide: </a:t>
            </a:r>
            <a:b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Down Reason Exercise – “let your managers know” if there’s something team  should change/add etc. </a:t>
            </a:r>
            <a:b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– aligns to “culture of productivity”</a:t>
            </a:r>
            <a:b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b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ADD a “Detecting State” slide in Scoreboard section (and explain when this Scoreboard view shows up)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latin typeface="Tahoma" panose="020B060403050404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49CFE3-EFAF-78BF-5AD1-9CD58392007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DDDD76-C13F-F346-B02B-F7DF8047BD9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6742375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CA4FC8-C0ED-3F57-4961-C4D46F00EF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28AC3DA-35B6-228C-8BFC-B848C336F76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062F051-41BF-B662-9375-3D869DF90E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latin typeface="Tahoma" panose="020B060403050404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4674CB-9A15-1F3C-777E-F5E47404425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DDDD76-C13F-F346-B02B-F7DF8047BD9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411567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84A3BA-631A-512E-68F0-8132977C21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0961ADD-3EAC-97BA-0469-8FF7F6ED595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DF9264E-8FD1-DCBB-AFDE-DCD6C34683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latin typeface="Tahoma" panose="020B060403050404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EC736A-0010-7AF0-A7AF-6F04F254614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DDDD76-C13F-F346-B02B-F7DF8047BD9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9398412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1C5BE4-052B-6A56-AB32-94DD2842D5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79AC28A-8F7D-A412-D24E-16863E61750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65CF76D-C48C-47E7-B996-C93FF04B55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latin typeface="Tahoma" panose="020B060403050404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B60943-7DD8-4E27-8A91-57A1E700E16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DDDD76-C13F-F346-B02B-F7DF8047BD9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318321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07DE67-55D1-7521-BAB9-4ACB6D1C8A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CC60941-728D-A389-609F-582BD217EED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0675100-A5ED-BADB-A82F-F42C990FBC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latin typeface="Tahoma" panose="020B060403050404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220C5F-AD13-FB13-4DBE-4B909F3DCC9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DDDD76-C13F-F346-B02B-F7DF8047BD9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366620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4A38E8-FA2B-D43A-DA28-E52ABB2C7F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E8C991E-1B83-B498-EA62-73003CC8BEB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232A34F-A031-EA50-8775-53D0F66DDA4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latin typeface="Tahoma" panose="020B060403050404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473785-19D0-E193-DEBD-E629B5B26D9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DDDD76-C13F-F346-B02B-F7DF8047BD9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1858505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D6EB06-0074-BF5D-7834-3F7C21DAEA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59825A2-5B5A-D1D0-052F-56D12AA6B20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A4CD9BD-3F66-79D9-DB6B-962F507DCD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latin typeface="Tahoma" panose="020B060403050404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E624A3-19CB-A503-9A4F-A014AA98177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DDDD76-C13F-F346-B02B-F7DF8047BD9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818595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Clr>
                <a:schemeClr val="accent1"/>
              </a:buClr>
              <a:buSzPct val="100000"/>
              <a:buFont typeface="Wingdings" pitchFamily="2" charset="2"/>
              <a:buChar char="§"/>
            </a:pPr>
            <a:endParaRPr lang="en-US" sz="1200" spc="70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DDDD76-C13F-F346-B02B-F7DF8047BD9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9567872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DDDD76-C13F-F346-B02B-F7DF8047BD9B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65476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ECC6F6-5804-014D-8F3A-2B01352CC1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BC2AEB6-DB3D-A448-A420-F5832A7710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D67F7C-70FD-314C-9189-0E3B151454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DF6B56A-7E3B-8E48-919D-AAF4361DE836}" type="datetime1">
              <a:rPr lang="en-US" smtClean="0"/>
              <a:pPr/>
              <a:t>10/13/26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A0D422-7CAB-0443-8075-B09D82C014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 vorne.com • 1.630.875.3600 • © 2020 Vorne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AA86D3-B7D1-204D-832D-109F9AE39B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98E91-B159-924D-B777-EFB30E916F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7435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5C72AD-90B2-244C-A018-A4FDF97DDD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52F7EF-6ABC-1F42-A858-9FEF6E8F6E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E7A1B2-F662-CE43-BB13-906A4F93FB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8A7DB3B-3C71-4145-9440-DF1FB6410572}" type="datetime1">
              <a:rPr lang="en-US" smtClean="0"/>
              <a:pPr/>
              <a:t>10/13/26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1EF86A-C250-6742-AD33-FD22DD6467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 vorne.com • 1.630.875.3600 • © 2020 Vorne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9D9674-B6B4-5E42-B2A5-DE104310F2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98E91-B159-924D-B777-EFB30E916F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92243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87A2FF-1D92-AA40-8D6B-11EAC8F44B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8B32FA-565A-3B41-B478-CDCADF80C2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3B6204-11C7-6E4A-AC0A-A2EC2D2D28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9E30824-4003-DB4F-942D-18ACA9ACD272}" type="datetime1">
              <a:rPr lang="en-US" smtClean="0"/>
              <a:pPr/>
              <a:t>10/13/26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0F57F7-C9FD-8A46-A459-FADC63977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 vorne.com • 1.630.875.3600 • © 2020 Vorne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D2FBF0-4117-544C-ABEE-7E5A7FEF0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98E91-B159-924D-B777-EFB30E916F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10662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4790F8-692E-9D4A-9137-39A35FCD28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ABC358-84D2-7140-B761-3D46BA4DA0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20B1B11-3617-DA43-BFE8-9C8EED046E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964B60-4395-5C4D-BBD3-1A45C52898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78BD396-E607-B748-AE4A-A736EF71F8AD}" type="datetime1">
              <a:rPr lang="en-US" smtClean="0"/>
              <a:pPr/>
              <a:t>10/13/26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9E3C3C-23DC-3046-A216-9D67F8AB5E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 vorne.com • 1.630.875.3600 • © 2020 Vorne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88EA19-F9C9-0446-9EF4-66696A264F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98E91-B159-924D-B777-EFB30E916F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52213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4F67DE-110C-444E-860B-EBE79F0B49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B1DBE5-FEC9-B542-B121-0471E6BC98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4ABD285-2C30-4D49-ACA4-49CAD4C0B7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FB39137-DBB5-D249-8E54-E8D895C871A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1A4FE2B-9E32-9149-82D0-034A474C798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F765B58-3620-CD4E-88CE-C330C9B077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C6EF730-D270-A145-985B-AE800AF200CE}" type="datetime1">
              <a:rPr lang="en-US" smtClean="0"/>
              <a:pPr/>
              <a:t>10/13/26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7127C59-4991-4B47-9122-E1369FB58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 vorne.com • 1.630.875.3600 • © 2020 Vorne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7EFDACA-A33B-544C-AEBD-D218D665B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98E91-B159-924D-B777-EFB30E916F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4832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E3C1AB-C42B-B64F-90AF-518BA45FFE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341F2AC-EF24-C249-B297-58817F5C77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EC230D1-C324-D247-85CC-1F659AE510CA}" type="datetime1">
              <a:rPr lang="en-US" smtClean="0"/>
              <a:pPr/>
              <a:t>10/13/26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8C5BC05-6C18-0549-BDA8-FAB12C4898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 vorne.com • 1.630.875.3600 • © 2020 Vorne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25102E6-E83F-F941-86B9-C84B152BB6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98E91-B159-924D-B777-EFB30E916F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18080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36D313-4AA5-DE4D-B8AE-86F5654966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55EA3E-44E8-E34A-8134-BB0923884E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498801-FB1D-5845-9556-781DE8B185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2E16345-C575-C54A-A2D4-4723D422F3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79148D-C3DB-4A49-9644-54FD4B76F072}" type="datetime1">
              <a:rPr lang="en-US" smtClean="0"/>
              <a:pPr/>
              <a:t>10/13/26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BB43C5-F214-FB40-8B86-B26AFE988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 vorne.com • 1.630.875.3600 • © 2020 Vorne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F3AAB8-A895-394F-B010-3205CA94A9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98E91-B159-924D-B777-EFB30E916F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11761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4E9E3A-6630-E946-A47F-94CCB2020D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A29511A-CC74-9D44-ACE3-E537D06D8B9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89D6EC-FF24-1E43-BC2F-E93E7AD308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4E8A542-9EE9-7844-98D2-F56E4A1925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6327AED-A613-D74C-8F88-FC30E7C217C6}" type="datetime1">
              <a:rPr lang="en-US" smtClean="0"/>
              <a:pPr/>
              <a:t>10/13/26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B49494-CE29-544A-AA27-C7931342BD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 vorne.com • 1.630.875.3600 • © 2020 Vorne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DFC13D-66A8-6D4F-8680-9FDDA26FFD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98E91-B159-924D-B777-EFB30E916F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5612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ECC6F6-5804-014D-8F3A-2B01352CC1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BC2AEB6-DB3D-A448-A420-F5832A7710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D67F7C-70FD-314C-9189-0E3B151454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6B56A-7E3B-8E48-919D-AAF4361DE836}" type="datetime1">
              <a:rPr lang="en-US" smtClean="0"/>
              <a:t>10/13/26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A0D422-7CAB-0443-8075-B09D82C014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 vorne.com • 1.630.875.3600 • © 2020 Vorne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AA86D3-B7D1-204D-832D-109F9AE39B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98E91-B159-924D-B777-EFB30E916F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69053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5C72AD-90B2-244C-A018-A4FDF97DDD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52F7EF-6ABC-1F42-A858-9FEF6E8F6E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E7A1B2-F662-CE43-BB13-906A4F93FB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7DB3B-3C71-4145-9440-DF1FB6410572}" type="datetime1">
              <a:rPr lang="en-US" smtClean="0"/>
              <a:t>10/13/26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1EF86A-C250-6742-AD33-FD22DD6467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 vorne.com • 1.630.875.3600 • © 2020 Vorne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9D9674-B6B4-5E42-B2A5-DE104310F2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98E91-B159-924D-B777-EFB30E916F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74620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87A2FF-1D92-AA40-8D6B-11EAC8F44B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8B32FA-565A-3B41-B478-CDCADF80C2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3B6204-11C7-6E4A-AC0A-A2EC2D2D28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30824-4003-DB4F-942D-18ACA9ACD272}" type="datetime1">
              <a:rPr lang="en-US" smtClean="0"/>
              <a:t>10/13/26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0F57F7-C9FD-8A46-A459-FADC63977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 vorne.com • 1.630.875.3600 • © 2020 Vorne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D2FBF0-4117-544C-ABEE-7E5A7FEF0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98E91-B159-924D-B777-EFB30E916F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50782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4790F8-692E-9D4A-9137-39A35FCD28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ABC358-84D2-7140-B761-3D46BA4DA0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20B1B11-3617-DA43-BFE8-9C8EED046E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964B60-4395-5C4D-BBD3-1A45C52898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BD396-E607-B748-AE4A-A736EF71F8AD}" type="datetime1">
              <a:rPr lang="en-US" smtClean="0"/>
              <a:t>10/13/26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9E3C3C-23DC-3046-A216-9D67F8AB5E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 vorne.com • 1.630.875.3600 • © 2020 Vorne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88EA19-F9C9-0446-9EF4-66696A264F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98E91-B159-924D-B777-EFB30E916F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96305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4F67DE-110C-444E-860B-EBE79F0B49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B1DBE5-FEC9-B542-B121-0471E6BC98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4ABD285-2C30-4D49-ACA4-49CAD4C0B7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FB39137-DBB5-D249-8E54-E8D895C871A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1A4FE2B-9E32-9149-82D0-034A474C798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F765B58-3620-CD4E-88CE-C330C9B077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EF730-D270-A145-985B-AE800AF200CE}" type="datetime1">
              <a:rPr lang="en-US" smtClean="0"/>
              <a:t>10/13/26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7127C59-4991-4B47-9122-E1369FB58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 vorne.com • 1.630.875.3600 • © 2020 Vorne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7EFDACA-A33B-544C-AEBD-D218D665B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98E91-B159-924D-B777-EFB30E916F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1084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E3C1AB-C42B-B64F-90AF-518BA45FFE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341F2AC-EF24-C249-B297-58817F5C77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230D1-C324-D247-85CC-1F659AE510CA}" type="datetime1">
              <a:rPr lang="en-US" smtClean="0"/>
              <a:t>10/13/26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8C5BC05-6C18-0549-BDA8-FAB12C4898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 vorne.com • 1.630.875.3600 • © 2020 Vorne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25102E6-E83F-F941-86B9-C84B152BB6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98E91-B159-924D-B777-EFB30E916F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7765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36D313-4AA5-DE4D-B8AE-86F5654966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55EA3E-44E8-E34A-8134-BB0923884E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498801-FB1D-5845-9556-781DE8B185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2E16345-C575-C54A-A2D4-4723D422F3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9148D-C3DB-4A49-9644-54FD4B76F072}" type="datetime1">
              <a:rPr lang="en-US" smtClean="0"/>
              <a:t>10/13/26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BB43C5-F214-FB40-8B86-B26AFE988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 vorne.com • 1.630.875.3600 • © 2020 Vorne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F3AAB8-A895-394F-B010-3205CA94A9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98E91-B159-924D-B777-EFB30E916F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11453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4E9E3A-6630-E946-A47F-94CCB2020D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A29511A-CC74-9D44-ACE3-E537D06D8B9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89D6EC-FF24-1E43-BC2F-E93E7AD308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4E8A542-9EE9-7844-98D2-F56E4A1925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27AED-A613-D74C-8F88-FC30E7C217C6}" type="datetime1">
              <a:rPr lang="en-US" smtClean="0"/>
              <a:t>10/13/26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B49494-CE29-544A-AA27-C7931342BD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 vorne.com • 1.630.875.3600 • © 2020 Vorne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DFC13D-66A8-6D4F-8680-9FDDA26FFD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98E91-B159-924D-B777-EFB30E916F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0916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2.xml"/><Relationship Id="rId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74B249E-D7E5-BB4C-A7FC-16777F8C20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B54B07-63ED-7E44-8849-53727AC8A1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434A2F-E56A-5E42-8161-4C7CD91882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0" i="0" spc="50" baseline="0">
                <a:solidFill>
                  <a:schemeClr val="accent6">
                    <a:lumMod val="90000"/>
                  </a:schemeClr>
                </a:solidFill>
                <a:latin typeface="Helvetica" panose="020B0604020202020204" pitchFamily="34" charset="0"/>
                <a:ea typeface="Roboto" panose="02000000000000000000" pitchFamily="2" charset="0"/>
              </a:defRPr>
            </a:lvl1pPr>
          </a:lstStyle>
          <a:p>
            <a:fld id="{97DB0B3B-12E7-A24E-AD19-17EC520F1894}" type="datetime1">
              <a:rPr lang="en-US" smtClean="0"/>
              <a:pPr/>
              <a:t>10/13/26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9E99B7-3617-5B43-B465-83B837BDC6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spc="50" baseline="0">
                <a:solidFill>
                  <a:schemeClr val="accent6">
                    <a:lumMod val="90000"/>
                  </a:schemeClr>
                </a:solidFill>
                <a:latin typeface="Helvetica" panose="020B0604020202020204" pitchFamily="34" charset="0"/>
                <a:ea typeface="Roboto" panose="02000000000000000000" pitchFamily="2" charset="0"/>
              </a:defRPr>
            </a:lvl1pPr>
          </a:lstStyle>
          <a:p>
            <a:r>
              <a:rPr lang="en-US"/>
              <a:t> vorne.com • 1.630.875.3600 • © 2020 Vorne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D1218D-EB43-CC40-82EE-85C53DB1B6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accent6">
                    <a:lumMod val="90000"/>
                  </a:schemeClr>
                </a:solidFill>
              </a:defRPr>
            </a:lvl1pPr>
          </a:lstStyle>
          <a:p>
            <a:fld id="{87F98E91-B159-924D-B777-EFB30E916F65}" type="slidenum">
              <a:rPr lang="en-US" smtClean="0"/>
              <a:pPr/>
              <a:t>‹#›</a:t>
            </a:fld>
            <a:endParaRPr lang="en-US" dirty="0">
              <a:solidFill>
                <a:schemeClr val="accent6">
                  <a:lumMod val="9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48179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6" r:id="rId7"/>
    <p:sldLayoutId id="2147483657" r:id="rId8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spc="50" baseline="0">
          <a:solidFill>
            <a:schemeClr val="tx1"/>
          </a:solidFill>
          <a:latin typeface="Roboto Medium" panose="02000000000000000000" pitchFamily="2" charset="0"/>
          <a:ea typeface="Roboto Medium" panose="02000000000000000000" pitchFamily="2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b="0" i="0" kern="1200" spc="50" baseline="0">
          <a:solidFill>
            <a:schemeClr val="tx2"/>
          </a:solidFill>
          <a:latin typeface="Helvetica" panose="020B0604020202020204" pitchFamily="34" charset="0"/>
          <a:ea typeface="Roboto" panose="02000000000000000000" pitchFamily="2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 spc="50" baseline="0">
          <a:solidFill>
            <a:schemeClr val="tx2"/>
          </a:solidFill>
          <a:latin typeface="Helvetica" panose="020B0604020202020204" pitchFamily="34" charset="0"/>
          <a:ea typeface="Roboto" panose="02000000000000000000" pitchFamily="2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 spc="50" baseline="0">
          <a:solidFill>
            <a:schemeClr val="tx2"/>
          </a:solidFill>
          <a:latin typeface="Helvetica" panose="020B0604020202020204" pitchFamily="34" charset="0"/>
          <a:ea typeface="Roboto" panose="02000000000000000000" pitchFamily="2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 spc="50" baseline="0">
          <a:solidFill>
            <a:schemeClr val="tx2"/>
          </a:solidFill>
          <a:latin typeface="Helvetica" panose="020B0604020202020204" pitchFamily="34" charset="0"/>
          <a:ea typeface="Roboto" panose="02000000000000000000" pitchFamily="2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 spc="50" baseline="0">
          <a:solidFill>
            <a:schemeClr val="tx2"/>
          </a:solidFill>
          <a:latin typeface="Helvetica" panose="020B0604020202020204" pitchFamily="34" charset="0"/>
          <a:ea typeface="Roboto" panose="02000000000000000000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74B249E-D7E5-BB4C-A7FC-16777F8C20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B54B07-63ED-7E44-8849-53727AC8A1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434A2F-E56A-5E42-8161-4C7CD91882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0" i="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fld id="{97DB0B3B-12E7-A24E-AD19-17EC520F1894}" type="datetime1">
              <a:rPr lang="en-US" smtClean="0"/>
              <a:t>10/13/26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9E99B7-3617-5B43-B465-83B837BDC6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en-US"/>
              <a:t> vorne.com • 1.630.875.3600 • © 2020 Vorne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D1218D-EB43-CC40-82EE-85C53DB1B6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accent6">
                    <a:lumMod val="90000"/>
                  </a:schemeClr>
                </a:solidFill>
              </a:defRPr>
            </a:lvl1pPr>
          </a:lstStyle>
          <a:p>
            <a:fld id="{87F98E91-B159-924D-B777-EFB30E916F65}" type="slidenum">
              <a:rPr lang="en-US" smtClean="0"/>
              <a:pPr/>
              <a:t>‹#›</a:t>
            </a:fld>
            <a:endParaRPr lang="en-US" dirty="0">
              <a:solidFill>
                <a:schemeClr val="accent6">
                  <a:lumMod val="9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04893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spc="50" baseline="0">
          <a:solidFill>
            <a:schemeClr val="tx1"/>
          </a:solidFill>
          <a:latin typeface="Roboto Medium" panose="02000000000000000000" pitchFamily="2" charset="0"/>
          <a:ea typeface="Roboto Medium" panose="02000000000000000000" pitchFamily="2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b="0" i="0" kern="1200" spc="50" baseline="0">
          <a:solidFill>
            <a:schemeClr val="tx2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 spc="50" baseline="0">
          <a:solidFill>
            <a:schemeClr val="tx2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 spc="50" baseline="0">
          <a:solidFill>
            <a:schemeClr val="tx2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 spc="50" baseline="0">
          <a:solidFill>
            <a:schemeClr val="tx2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 spc="50" baseline="0">
          <a:solidFill>
            <a:schemeClr val="tx2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6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11.png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20.png"/><Relationship Id="rId5" Type="http://schemas.openxmlformats.org/officeDocument/2006/relationships/image" Target="../media/image28.png"/><Relationship Id="rId4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14.png"/><Relationship Id="rId4" Type="http://schemas.openxmlformats.org/officeDocument/2006/relationships/image" Target="../media/image3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1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33.png"/><Relationship Id="rId4" Type="http://schemas.openxmlformats.org/officeDocument/2006/relationships/image" Target="../media/image1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3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16.png"/><Relationship Id="rId4" Type="http://schemas.openxmlformats.org/officeDocument/2006/relationships/image" Target="../media/image35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vorne.com/" TargetMode="External"/><Relationship Id="rId5" Type="http://schemas.openxmlformats.org/officeDocument/2006/relationships/hyperlink" Target="mailto:sales@vorne.com" TargetMode="External"/><Relationship Id="rId4" Type="http://schemas.microsoft.com/office/2007/relationships/hdphoto" Target="../media/hdphoto2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A93537D-1C1A-314A-9701-BC25AF5E14FC}"/>
              </a:ext>
            </a:extLst>
          </p:cNvPr>
          <p:cNvSpPr/>
          <p:nvPr/>
        </p:nvSpPr>
        <p:spPr>
          <a:xfrm>
            <a:off x="0" y="0"/>
            <a:ext cx="5372100" cy="649287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770A345-6DB9-9C49-A855-A59F4A08D480}"/>
              </a:ext>
            </a:extLst>
          </p:cNvPr>
          <p:cNvSpPr/>
          <p:nvPr/>
        </p:nvSpPr>
        <p:spPr>
          <a:xfrm>
            <a:off x="1" y="940904"/>
            <a:ext cx="3505200" cy="29656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2CB97CA-41B8-CF4A-A669-9A78D1E67E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3491" y="397678"/>
            <a:ext cx="3932237" cy="839788"/>
          </a:xfrm>
        </p:spPr>
        <p:txBody>
          <a:bodyPr/>
          <a:lstStyle/>
          <a:p>
            <a:r>
              <a:rPr lang="en-US" b="1" spc="200" dirty="0">
                <a:latin typeface="Helvetica" panose="020B0604020202020204" pitchFamily="34" charset="0"/>
                <a:cs typeface="Helvetica" panose="020B0604020202020204" pitchFamily="34" charset="0"/>
              </a:rPr>
              <a:t>Intro </a:t>
            </a:r>
            <a:r>
              <a:rPr lang="en-US" b="1" spc="200" dirty="0">
                <a:solidFill>
                  <a:srgbClr val="1070C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Note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7CBBC35-6FDD-D445-B7F5-94F598D047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13490" y="1281333"/>
            <a:ext cx="4958609" cy="655955"/>
          </a:xfrm>
        </p:spPr>
        <p:txBody>
          <a:bodyPr>
            <a:noAutofit/>
          </a:bodyPr>
          <a:lstStyle/>
          <a:p>
            <a:r>
              <a:rPr lang="en-US" sz="2000" spc="130" dirty="0">
                <a:solidFill>
                  <a:schemeClr val="accent1"/>
                </a:solidFill>
                <a:latin typeface="Helvetica" pitchFamily="2" charset="0"/>
                <a:cs typeface="Euphemia UCAS" panose="020B0503040102020104" pitchFamily="34" charset="-79"/>
              </a:rPr>
              <a:t>Please read before presenting </a:t>
            </a:r>
            <a:br>
              <a:rPr lang="en-US" sz="2000" spc="130" dirty="0">
                <a:solidFill>
                  <a:schemeClr val="accent1"/>
                </a:solidFill>
                <a:latin typeface="Helvetica" pitchFamily="2" charset="0"/>
                <a:cs typeface="Euphemia UCAS" panose="020B0503040102020104" pitchFamily="34" charset="-79"/>
              </a:rPr>
            </a:br>
            <a:r>
              <a:rPr lang="en-US" sz="2000" spc="130" dirty="0">
                <a:solidFill>
                  <a:schemeClr val="accent1"/>
                </a:solidFill>
                <a:latin typeface="Helvetica" pitchFamily="2" charset="0"/>
                <a:cs typeface="Euphemia UCAS" panose="020B0503040102020104" pitchFamily="34" charset="-79"/>
              </a:rPr>
              <a:t>to your team.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C989A7CC-DD0C-F744-BCD0-E46055DDE0B3}"/>
              </a:ext>
            </a:extLst>
          </p:cNvPr>
          <p:cNvSpPr txBox="1">
            <a:spLocks/>
          </p:cNvSpPr>
          <p:nvPr/>
        </p:nvSpPr>
        <p:spPr>
          <a:xfrm>
            <a:off x="613466" y="2158657"/>
            <a:ext cx="4145167" cy="37584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070C0"/>
              </a:buClr>
              <a:buSzTx/>
              <a:tabLst/>
              <a:defRPr/>
            </a:pPr>
            <a:r>
              <a:rPr kumimoji="0" lang="en-US" sz="1600" b="0" i="0" u="none" strike="noStrike" kern="1200" cap="none" spc="7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This document is meant for you to configure to reflect </a:t>
            </a:r>
            <a:r>
              <a:rPr kumimoji="0" lang="en-US" sz="1600" b="0" i="1" u="none" strike="noStrike" kern="1200" cap="none" spc="7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your</a:t>
            </a:r>
            <a:r>
              <a:rPr kumimoji="0" lang="en-US" sz="1600" b="0" u="none" strike="noStrike" kern="1200" cap="none" spc="7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process as there are variations in how XL can be configured. </a:t>
            </a: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070C0"/>
              </a:buClr>
              <a:buSzTx/>
              <a:tabLst/>
              <a:defRPr/>
            </a:pPr>
            <a:r>
              <a:rPr kumimoji="0" lang="en-US" sz="1600" b="0" i="0" u="none" strike="noStrike" kern="1200" cap="none" spc="7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Each variation is called out with the symbol on the right. </a:t>
            </a: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070C0"/>
              </a:buClr>
              <a:buSzTx/>
              <a:tabLst/>
              <a:defRPr/>
            </a:pPr>
            <a:r>
              <a:rPr lang="en-US" spc="70" dirty="0">
                <a:solidFill>
                  <a:srgbClr val="464646"/>
                </a:solidFill>
              </a:rPr>
              <a:t>When you see this symbol, k</a:t>
            </a:r>
            <a:r>
              <a:rPr kumimoji="0" lang="en-US" sz="1600" b="0" i="0" u="none" strike="noStrike" kern="1200" cap="none" spc="70" normalizeH="0" baseline="0" noProof="0" dirty="0" err="1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eep</a:t>
            </a:r>
            <a:r>
              <a:rPr kumimoji="0" lang="en-US" sz="1600" b="0" i="0" u="none" strike="noStrike" kern="1200" cap="none" spc="7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the slide for the variation you use and delete the other slide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070C0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600" b="0" i="0" u="none" strike="noStrike" kern="1200" cap="none" spc="7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4BC1A62-B89D-8C46-97A4-B59EC6F4A4ED}"/>
              </a:ext>
            </a:extLst>
          </p:cNvPr>
          <p:cNvSpPr/>
          <p:nvPr/>
        </p:nvSpPr>
        <p:spPr>
          <a:xfrm>
            <a:off x="-7" y="6495328"/>
            <a:ext cx="12206298" cy="3626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" name="Footer Placeholder 2">
            <a:extLst>
              <a:ext uri="{FF2B5EF4-FFF2-40B4-BE49-F238E27FC236}">
                <a16:creationId xmlns:a16="http://schemas.microsoft.com/office/drawing/2014/main" id="{1175BC47-9842-8FCD-21FD-8A01A8F43786}"/>
              </a:ext>
            </a:extLst>
          </p:cNvPr>
          <p:cNvSpPr txBox="1">
            <a:spLocks/>
          </p:cNvSpPr>
          <p:nvPr/>
        </p:nvSpPr>
        <p:spPr>
          <a:xfrm>
            <a:off x="-8" y="6495328"/>
            <a:ext cx="2802194" cy="362671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1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Title Part 1 </a:t>
            </a:r>
            <a:r>
              <a:rPr kumimoji="0" lang="en-US" sz="1100" b="0" i="0" u="none" strike="noStrike" kern="1200" cap="none" spc="1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Section 1</a:t>
            </a:r>
          </a:p>
        </p:txBody>
      </p:sp>
      <p:sp>
        <p:nvSpPr>
          <p:cNvPr id="11" name="Footer Placeholder 2">
            <a:extLst>
              <a:ext uri="{FF2B5EF4-FFF2-40B4-BE49-F238E27FC236}">
                <a16:creationId xmlns:a16="http://schemas.microsoft.com/office/drawing/2014/main" id="{9A75BEA0-325D-AFF0-CF0C-DEB7817C6A5F}"/>
              </a:ext>
            </a:extLst>
          </p:cNvPr>
          <p:cNvSpPr txBox="1">
            <a:spLocks/>
          </p:cNvSpPr>
          <p:nvPr/>
        </p:nvSpPr>
        <p:spPr>
          <a:xfrm>
            <a:off x="6985556" y="6495328"/>
            <a:ext cx="5206444" cy="362671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www.vorne.com • 1.630.875.3600 • © 2025 Vorne</a:t>
            </a:r>
          </a:p>
        </p:txBody>
      </p:sp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AFFB77CD-0206-BB7B-831F-FFEA12E9FC63}"/>
              </a:ext>
            </a:extLst>
          </p:cNvPr>
          <p:cNvSpPr/>
          <p:nvPr/>
        </p:nvSpPr>
        <p:spPr>
          <a:xfrm>
            <a:off x="6496538" y="1407087"/>
            <a:ext cx="4277227" cy="3480587"/>
          </a:xfrm>
          <a:prstGeom prst="triangle">
            <a:avLst/>
          </a:prstGeom>
          <a:solidFill>
            <a:srgbClr val="FFC000"/>
          </a:solidFill>
          <a:ln w="76200">
            <a:solidFill>
              <a:schemeClr val="tx2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1E76148-B50A-65EC-6B44-D103DF5A6B3B}"/>
              </a:ext>
            </a:extLst>
          </p:cNvPr>
          <p:cNvSpPr txBox="1"/>
          <p:nvPr/>
        </p:nvSpPr>
        <p:spPr>
          <a:xfrm>
            <a:off x="8125710" y="1470723"/>
            <a:ext cx="930155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3900" dirty="0">
                <a:solidFill>
                  <a:schemeClr val="bg1"/>
                </a:solidFill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3140962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 descr="Wavy lines against a white background">
            <a:extLst>
              <a:ext uri="{FF2B5EF4-FFF2-40B4-BE49-F238E27FC236}">
                <a16:creationId xmlns:a16="http://schemas.microsoft.com/office/drawing/2014/main" id="{F2F4E5B5-18DA-1240-A87F-3E35066ADB8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2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  <a14:imgEffect>
                      <a14:brightnessContrast contrast="77000"/>
                    </a14:imgEffect>
                  </a14:imgLayer>
                </a14:imgProps>
              </a:ext>
            </a:extLst>
          </a:blip>
          <a:srcRect b="25997"/>
          <a:stretch>
            <a:fillRect/>
          </a:stretch>
        </p:blipFill>
        <p:spPr>
          <a:xfrm>
            <a:off x="14290" y="1583141"/>
            <a:ext cx="12192000" cy="527485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7341F99-C5C3-8375-3EF5-7EC78F7ABF8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2360986" y="468695"/>
            <a:ext cx="10968988" cy="6207968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A2F1F8AD-4E4C-4945-9B06-F6B6806063CA}"/>
              </a:ext>
            </a:extLst>
          </p:cNvPr>
          <p:cNvSpPr/>
          <p:nvPr/>
        </p:nvSpPr>
        <p:spPr>
          <a:xfrm>
            <a:off x="-7" y="6495328"/>
            <a:ext cx="12206298" cy="3626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Footer Placeholder 2">
            <a:extLst>
              <a:ext uri="{FF2B5EF4-FFF2-40B4-BE49-F238E27FC236}">
                <a16:creationId xmlns:a16="http://schemas.microsoft.com/office/drawing/2014/main" id="{C70379F6-B7EA-EE4F-ADD3-7A7CC023C053}"/>
              </a:ext>
            </a:extLst>
          </p:cNvPr>
          <p:cNvSpPr txBox="1">
            <a:spLocks/>
          </p:cNvSpPr>
          <p:nvPr/>
        </p:nvSpPr>
        <p:spPr>
          <a:xfrm>
            <a:off x="-9" y="6495328"/>
            <a:ext cx="4979971" cy="362671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pc="100" dirty="0">
              <a:solidFill>
                <a:schemeClr val="accent6"/>
              </a:solidFill>
              <a:latin typeface="Helvetica" panose="020B0604020202020204" pitchFamily="34" charset="0"/>
            </a:endParaRPr>
          </a:p>
        </p:txBody>
      </p:sp>
      <p:sp>
        <p:nvSpPr>
          <p:cNvPr id="14" name="Footer Placeholder 2">
            <a:extLst>
              <a:ext uri="{FF2B5EF4-FFF2-40B4-BE49-F238E27FC236}">
                <a16:creationId xmlns:a16="http://schemas.microsoft.com/office/drawing/2014/main" id="{4EB465D3-5422-E244-BED3-03A4BAF1B263}"/>
              </a:ext>
            </a:extLst>
          </p:cNvPr>
          <p:cNvSpPr txBox="1">
            <a:spLocks/>
          </p:cNvSpPr>
          <p:nvPr/>
        </p:nvSpPr>
        <p:spPr>
          <a:xfrm>
            <a:off x="4192172" y="6495328"/>
            <a:ext cx="7999828" cy="362671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dirty="0">
                <a:solidFill>
                  <a:schemeClr val="bg1"/>
                </a:solidFill>
                <a:latin typeface="Helvetica" panose="020B0604020202020204" pitchFamily="34" charset="0"/>
              </a:rPr>
              <a:t>www.vorne.com • 1.630.875.3600 • </a:t>
            </a:r>
            <a:r>
              <a:rPr lang="en-US">
                <a:solidFill>
                  <a:schemeClr val="bg1"/>
                </a:solidFill>
                <a:latin typeface="Helvetica" panose="020B0604020202020204" pitchFamily="34" charset="0"/>
              </a:rPr>
              <a:t>© 2026 </a:t>
            </a:r>
            <a:r>
              <a:rPr lang="en-US" dirty="0">
                <a:solidFill>
                  <a:schemeClr val="bg1"/>
                </a:solidFill>
                <a:latin typeface="Helvetica" panose="020B0604020202020204" pitchFamily="34" charset="0"/>
              </a:rPr>
              <a:t>Vorne Industries, Inc. • Itasca, IL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E8336AE-87AA-944E-A872-1C22D0B3EB07}"/>
              </a:ext>
            </a:extLst>
          </p:cNvPr>
          <p:cNvSpPr/>
          <p:nvPr/>
        </p:nvSpPr>
        <p:spPr>
          <a:xfrm>
            <a:off x="0" y="4393603"/>
            <a:ext cx="5147928" cy="29656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188D1E36-E83D-0A48-B713-214CE68B1C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6524" y="4878147"/>
            <a:ext cx="7934828" cy="1223338"/>
          </a:xfrm>
        </p:spPr>
        <p:txBody>
          <a:bodyPr>
            <a:noAutofit/>
          </a:bodyPr>
          <a:lstStyle/>
          <a:p>
            <a:pPr algn="l"/>
            <a:r>
              <a:rPr lang="en-US" sz="2000" spc="170">
                <a:solidFill>
                  <a:schemeClr val="accent1"/>
                </a:solidFill>
                <a:latin typeface="Helvetica" pitchFamily="2" charset="0"/>
              </a:rPr>
              <a:t>Your XL Champion name goes here</a:t>
            </a:r>
            <a:endParaRPr lang="en-US" sz="2000" spc="170" dirty="0">
              <a:solidFill>
                <a:schemeClr val="accent1"/>
              </a:solidFill>
              <a:latin typeface="Helvetica" pitchFamily="2" charset="0"/>
            </a:endParaRPr>
          </a:p>
          <a:p>
            <a:pPr algn="l"/>
            <a:r>
              <a:rPr lang="en-US" sz="2000" spc="170">
                <a:solidFill>
                  <a:schemeClr val="accent1"/>
                </a:solidFill>
                <a:latin typeface="Helvetica" pitchFamily="2" charset="0"/>
              </a:rPr>
              <a:t>Your company name goes here</a:t>
            </a:r>
            <a:endParaRPr lang="en-US" sz="2000" spc="170" dirty="0">
              <a:solidFill>
                <a:schemeClr val="accent1"/>
              </a:solidFill>
              <a:latin typeface="Helvetica" pitchFamily="2" charset="0"/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1811C822-78EE-CF47-B088-1FA0070B7D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6524" y="3872903"/>
            <a:ext cx="9946508" cy="903645"/>
          </a:xfrm>
        </p:spPr>
        <p:txBody>
          <a:bodyPr>
            <a:normAutofit/>
          </a:bodyPr>
          <a:lstStyle/>
          <a:p>
            <a:pPr algn="l"/>
            <a:r>
              <a:rPr lang="en-US" sz="4000" b="1" spc="250">
                <a:latin typeface="Helvetica" pitchFamily="2" charset="0"/>
                <a:cs typeface="Euphemia UCAS" panose="020B0503040102020104" pitchFamily="34" charset="-79"/>
              </a:rPr>
              <a:t>Operator’s Guide </a:t>
            </a:r>
            <a:r>
              <a:rPr lang="en-US" sz="4000" b="1" spc="250">
                <a:solidFill>
                  <a:schemeClr val="accent1"/>
                </a:solidFill>
                <a:latin typeface="Helvetica" pitchFamily="2" charset="0"/>
                <a:cs typeface="Euphemia UCAS" panose="020B0503040102020104" pitchFamily="34" charset="-79"/>
              </a:rPr>
              <a:t>to XL</a:t>
            </a:r>
            <a:endParaRPr lang="en-US" sz="4000" b="1" spc="250" dirty="0">
              <a:solidFill>
                <a:schemeClr val="accent1"/>
              </a:solidFill>
              <a:latin typeface="Helvetica" pitchFamily="2" charset="0"/>
              <a:cs typeface="Euphemia UCAS" panose="020B0503040102020104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2029490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A93537D-1C1A-314A-9701-BC25AF5E14FC}"/>
              </a:ext>
            </a:extLst>
          </p:cNvPr>
          <p:cNvSpPr/>
          <p:nvPr/>
        </p:nvSpPr>
        <p:spPr>
          <a:xfrm>
            <a:off x="0" y="0"/>
            <a:ext cx="5372100" cy="649287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770A345-6DB9-9C49-A855-A59F4A08D480}"/>
              </a:ext>
            </a:extLst>
          </p:cNvPr>
          <p:cNvSpPr/>
          <p:nvPr/>
        </p:nvSpPr>
        <p:spPr>
          <a:xfrm>
            <a:off x="1" y="940904"/>
            <a:ext cx="3505200" cy="29656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2CB97CA-41B8-CF4A-A669-9A78D1E67E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3491" y="397678"/>
            <a:ext cx="3932237" cy="839788"/>
          </a:xfrm>
        </p:spPr>
        <p:txBody>
          <a:bodyPr/>
          <a:lstStyle/>
          <a:p>
            <a:r>
              <a:rPr lang="en-US" b="1" spc="200">
                <a:latin typeface="Helvetica" panose="020B0604020202020204" pitchFamily="34" charset="0"/>
                <a:cs typeface="Helvetica" panose="020B0604020202020204" pitchFamily="34" charset="0"/>
              </a:rPr>
              <a:t>What Is </a:t>
            </a:r>
            <a:r>
              <a:rPr lang="en-US" b="1" spc="200">
                <a:solidFill>
                  <a:srgbClr val="1070C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XL? </a:t>
            </a:r>
            <a:endParaRPr lang="en-US" b="1" spc="200" dirty="0">
              <a:solidFill>
                <a:srgbClr val="1070C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7CBBC35-6FDD-D445-B7F5-94F598D047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13490" y="1281333"/>
            <a:ext cx="4958609" cy="655955"/>
          </a:xfrm>
        </p:spPr>
        <p:txBody>
          <a:bodyPr>
            <a:noAutofit/>
          </a:bodyPr>
          <a:lstStyle/>
          <a:p>
            <a:r>
              <a:rPr lang="en-US" sz="2000" spc="130" dirty="0">
                <a:solidFill>
                  <a:schemeClr val="accent1"/>
                </a:solidFill>
                <a:latin typeface="Helvetica" pitchFamily="2" charset="0"/>
                <a:cs typeface="Euphemia UCAS" panose="020B0503040102020104" pitchFamily="34" charset="-79"/>
              </a:rPr>
              <a:t>An operator’s perspective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C989A7CC-DD0C-F744-BCD0-E46055DDE0B3}"/>
              </a:ext>
            </a:extLst>
          </p:cNvPr>
          <p:cNvSpPr txBox="1">
            <a:spLocks/>
          </p:cNvSpPr>
          <p:nvPr/>
        </p:nvSpPr>
        <p:spPr>
          <a:xfrm>
            <a:off x="613466" y="2158657"/>
            <a:ext cx="4145167" cy="37584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070C0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1600" b="0" i="0" u="none" strike="noStrike" kern="1200" cap="none" spc="7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XL is a device that captures metrics from the line and displays information for you in real-time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070C0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1600" b="0" i="0" u="none" strike="noStrike" kern="1200" cap="none" spc="7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Some information is automatically captured by XL, but some must be input by you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070C0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1600" b="0" i="0" u="none" strike="noStrike" kern="1200" cap="none" spc="7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You interact with the XL using barcode scanners or touch interfaces</a:t>
            </a:r>
            <a:endParaRPr kumimoji="0" lang="en-US" sz="1600" i="0" u="none" strike="noStrike" kern="1200" cap="none" spc="7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070C0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1600" b="0" i="0" u="none" strike="noStrike" kern="1200" cap="none" spc="7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Our goal is to “win the shift” by meeting or beating the Target metric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070C0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600" b="0" i="0" u="none" strike="noStrike" kern="1200" cap="none" spc="7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02EC9A1D-A9D2-6F8D-96AF-7BA35F5ACE28}"/>
              </a:ext>
            </a:extLst>
          </p:cNvPr>
          <p:cNvGrpSpPr/>
          <p:nvPr/>
        </p:nvGrpSpPr>
        <p:grpSpPr>
          <a:xfrm>
            <a:off x="-7" y="6495328"/>
            <a:ext cx="12206298" cy="392837"/>
            <a:chOff x="-7" y="6495328"/>
            <a:chExt cx="12206298" cy="392837"/>
          </a:xfrm>
        </p:grpSpPr>
        <p:sp>
          <p:nvSpPr>
            <p:cNvPr id="22" name="Footer Placeholder 2">
              <a:extLst>
                <a:ext uri="{FF2B5EF4-FFF2-40B4-BE49-F238E27FC236}">
                  <a16:creationId xmlns:a16="http://schemas.microsoft.com/office/drawing/2014/main" id="{26085351-236D-3E45-94F8-2908192E00C4}"/>
                </a:ext>
              </a:extLst>
            </p:cNvPr>
            <p:cNvSpPr txBox="1">
              <a:spLocks/>
            </p:cNvSpPr>
            <p:nvPr/>
          </p:nvSpPr>
          <p:spPr>
            <a:xfrm>
              <a:off x="5395452" y="6523040"/>
              <a:ext cx="1401097" cy="365125"/>
            </a:xfrm>
            <a:prstGeom prst="rect">
              <a:avLst/>
            </a:prstGeom>
          </p:spPr>
          <p:txBody>
            <a:bodyPr vert="horz" lIns="91440" tIns="45720" rIns="274320" bIns="45720" rtlCol="0" anchor="ctr"/>
            <a:lstStyle>
              <a:defPPr>
                <a:defRPr lang="en-US"/>
              </a:defPPr>
              <a:lvl1pPr marL="0" algn="ctr" defTabSz="914400" rtl="0" eaLnBrk="1" latinLnBrk="0" hangingPunct="1">
                <a:defRPr sz="1100" kern="1200" spc="50" baseline="0">
                  <a:solidFill>
                    <a:schemeClr val="accent6">
                      <a:lumMod val="9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1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64BC1A62-B89D-8C46-97A4-B59EC6F4A4ED}"/>
                </a:ext>
              </a:extLst>
            </p:cNvPr>
            <p:cNvSpPr/>
            <p:nvPr/>
          </p:nvSpPr>
          <p:spPr>
            <a:xfrm>
              <a:off x="-7" y="6495328"/>
              <a:ext cx="12206298" cy="36267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" name="Footer Placeholder 2">
              <a:extLst>
                <a:ext uri="{FF2B5EF4-FFF2-40B4-BE49-F238E27FC236}">
                  <a16:creationId xmlns:a16="http://schemas.microsoft.com/office/drawing/2014/main" id="{9A75BEA0-325D-AFF0-CF0C-DEB7817C6A5F}"/>
                </a:ext>
              </a:extLst>
            </p:cNvPr>
            <p:cNvSpPr txBox="1">
              <a:spLocks/>
            </p:cNvSpPr>
            <p:nvPr/>
          </p:nvSpPr>
          <p:spPr>
            <a:xfrm>
              <a:off x="6985556" y="6495328"/>
              <a:ext cx="5206444" cy="362671"/>
            </a:xfrm>
            <a:prstGeom prst="rect">
              <a:avLst/>
            </a:prstGeom>
          </p:spPr>
          <p:txBody>
            <a:bodyPr vert="horz" lIns="91440" tIns="45720" rIns="274320" bIns="45720" rtlCol="0" anchor="ctr"/>
            <a:lstStyle>
              <a:defPPr>
                <a:defRPr lang="en-US"/>
              </a:defPPr>
              <a:lvl1pPr marL="0" algn="ctr" defTabSz="914400" rtl="0" eaLnBrk="1" latinLnBrk="0" hangingPunct="1">
                <a:defRPr sz="1100" kern="1200" spc="50" baseline="0">
                  <a:solidFill>
                    <a:schemeClr val="accent6">
                      <a:lumMod val="9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+mn-cs"/>
                </a:rPr>
                <a:t> www.vorne.com • 1.630.875.3600 • </a:t>
              </a:r>
              <a:r>
                <a:rPr kumimoji="0" lang="en-US" sz="1100" b="0" i="0" u="none" strike="noStrike" kern="1200" cap="none" spc="5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+mn-cs"/>
                </a:rPr>
                <a:t>© 2026 </a:t>
              </a:r>
              <a:r>
                <a:rPr kumimoji="0" lang="en-US" sz="1100" b="0" i="0" u="none" strike="noStrike" kern="1200" cap="none" spc="5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+mn-cs"/>
                </a:rPr>
                <a:t>Vorne</a:t>
              </a:r>
            </a:p>
          </p:txBody>
        </p:sp>
      </p:grpSp>
      <p:pic>
        <p:nvPicPr>
          <p:cNvPr id="13" name="Picture 12" descr="A screenshot of a computer&#10;&#10;AI-generated content may be incorrect.">
            <a:extLst>
              <a:ext uri="{FF2B5EF4-FFF2-40B4-BE49-F238E27FC236}">
                <a16:creationId xmlns:a16="http://schemas.microsoft.com/office/drawing/2014/main" id="{ACBD7894-EBEF-4352-F06D-C2BE8BD7E8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5589" y="1237466"/>
            <a:ext cx="6085508" cy="3692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11554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1A4A855-3A6A-F740-E71F-A3A11F6B78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C49F250C-3F1C-A75B-C92E-D97A7BB7DF8A}"/>
              </a:ext>
            </a:extLst>
          </p:cNvPr>
          <p:cNvSpPr/>
          <p:nvPr/>
        </p:nvSpPr>
        <p:spPr>
          <a:xfrm>
            <a:off x="0" y="0"/>
            <a:ext cx="5372100" cy="649287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7EC4865-B4EE-6762-96AA-365CC0335CC3}"/>
              </a:ext>
            </a:extLst>
          </p:cNvPr>
          <p:cNvSpPr/>
          <p:nvPr/>
        </p:nvSpPr>
        <p:spPr>
          <a:xfrm>
            <a:off x="1" y="940904"/>
            <a:ext cx="3505200" cy="29656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FA2DC11-00B6-F551-77EE-6C138B645B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3491" y="397678"/>
            <a:ext cx="3932237" cy="839788"/>
          </a:xfrm>
        </p:spPr>
        <p:txBody>
          <a:bodyPr/>
          <a:lstStyle/>
          <a:p>
            <a:r>
              <a:rPr lang="en-US" b="1" spc="200">
                <a:latin typeface="Helvetica" panose="020B0604020202020204" pitchFamily="34" charset="0"/>
                <a:cs typeface="Helvetica" panose="020B0604020202020204" pitchFamily="34" charset="0"/>
              </a:rPr>
              <a:t>Who Uses </a:t>
            </a:r>
            <a:r>
              <a:rPr lang="en-US" b="1" spc="200">
                <a:solidFill>
                  <a:srgbClr val="1070C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XL?</a:t>
            </a:r>
            <a:endParaRPr lang="en-US" b="1" spc="200" dirty="0">
              <a:solidFill>
                <a:srgbClr val="1070C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D85FD89-6BE0-7BB7-92E1-2C10BE16D5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13490" y="1281333"/>
            <a:ext cx="4958609" cy="655955"/>
          </a:xfrm>
        </p:spPr>
        <p:txBody>
          <a:bodyPr>
            <a:noAutofit/>
          </a:bodyPr>
          <a:lstStyle/>
          <a:p>
            <a:r>
              <a:rPr lang="en-US" sz="2000" spc="130" dirty="0">
                <a:solidFill>
                  <a:schemeClr val="accent1"/>
                </a:solidFill>
                <a:latin typeface="Helvetica" pitchFamily="2" charset="0"/>
                <a:cs typeface="Euphemia UCAS" panose="020B0503040102020104" pitchFamily="34" charset="-79"/>
              </a:rPr>
              <a:t>XL is used by operators, supervisors, and managers.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51E5EBFF-0D4D-2560-9B71-C1FC89F839F2}"/>
              </a:ext>
            </a:extLst>
          </p:cNvPr>
          <p:cNvSpPr txBox="1">
            <a:spLocks/>
          </p:cNvSpPr>
          <p:nvPr/>
        </p:nvSpPr>
        <p:spPr>
          <a:xfrm>
            <a:off x="613466" y="2158657"/>
            <a:ext cx="4145167" cy="37584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070C0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1600" b="0" i="0" u="none" strike="noStrike" kern="1200" cap="none" spc="7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We all need accurate information to help us make good decisions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070C0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1600" b="0" i="0" u="none" strike="noStrike" kern="1200" cap="none" spc="7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On the plant floor, XL gives us clear visibility of goals and how we are doing 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070C0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1600" b="0" i="0" u="none" strike="noStrike" kern="1200" cap="none" spc="7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Supervisors can see areas that need extra attention in real-time 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070C0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1600" b="0" i="0" u="none" strike="noStrike" kern="1200" cap="none" spc="7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Managers can see trends over time and plan for the future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070C0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600" b="0" i="0" u="none" strike="noStrike" kern="1200" cap="none" spc="7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22" name="Footer Placeholder 2">
            <a:extLst>
              <a:ext uri="{FF2B5EF4-FFF2-40B4-BE49-F238E27FC236}">
                <a16:creationId xmlns:a16="http://schemas.microsoft.com/office/drawing/2014/main" id="{A52A8B74-9797-35D9-B4B6-70C3620258D3}"/>
              </a:ext>
            </a:extLst>
          </p:cNvPr>
          <p:cNvSpPr txBox="1">
            <a:spLocks/>
          </p:cNvSpPr>
          <p:nvPr/>
        </p:nvSpPr>
        <p:spPr>
          <a:xfrm>
            <a:off x="5395452" y="6523040"/>
            <a:ext cx="1401097" cy="365125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1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87F4F3D-1FE5-4C6D-6FF7-FEA439BB4C0A}"/>
              </a:ext>
            </a:extLst>
          </p:cNvPr>
          <p:cNvSpPr/>
          <p:nvPr/>
        </p:nvSpPr>
        <p:spPr>
          <a:xfrm>
            <a:off x="-7" y="6495328"/>
            <a:ext cx="12206298" cy="3626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" name="Footer Placeholder 2">
            <a:extLst>
              <a:ext uri="{FF2B5EF4-FFF2-40B4-BE49-F238E27FC236}">
                <a16:creationId xmlns:a16="http://schemas.microsoft.com/office/drawing/2014/main" id="{7464C850-8472-F3E4-CCD8-7B769FAA8977}"/>
              </a:ext>
            </a:extLst>
          </p:cNvPr>
          <p:cNvSpPr txBox="1">
            <a:spLocks/>
          </p:cNvSpPr>
          <p:nvPr/>
        </p:nvSpPr>
        <p:spPr>
          <a:xfrm>
            <a:off x="-8" y="6495328"/>
            <a:ext cx="2802194" cy="362671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1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Title Part 1 </a:t>
            </a:r>
            <a:r>
              <a:rPr kumimoji="0" lang="en-US" sz="1100" b="0" i="0" u="none" strike="noStrike" kern="1200" cap="none" spc="1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Section 1</a:t>
            </a:r>
          </a:p>
        </p:txBody>
      </p:sp>
      <p:sp>
        <p:nvSpPr>
          <p:cNvPr id="11" name="Footer Placeholder 2">
            <a:extLst>
              <a:ext uri="{FF2B5EF4-FFF2-40B4-BE49-F238E27FC236}">
                <a16:creationId xmlns:a16="http://schemas.microsoft.com/office/drawing/2014/main" id="{DE056C3E-6564-C3C9-7223-76E62B394D6B}"/>
              </a:ext>
            </a:extLst>
          </p:cNvPr>
          <p:cNvSpPr txBox="1">
            <a:spLocks/>
          </p:cNvSpPr>
          <p:nvPr/>
        </p:nvSpPr>
        <p:spPr>
          <a:xfrm>
            <a:off x="6985556" y="6495328"/>
            <a:ext cx="5206444" cy="362671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www.vorne.com • 1.630.875.3600 • </a:t>
            </a:r>
            <a:r>
              <a:rPr kumimoji="0" lang="en-US" sz="1100" b="0" i="0" u="none" strike="noStrike" kern="1200" cap="none" spc="5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© 2026 </a:t>
            </a:r>
            <a:r>
              <a:rPr kumimoji="0" lang="en-US" sz="1100" b="0" i="0" u="none" strike="noStrike" kern="1200" cap="none" spc="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Vorne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869F311-7A8C-9266-7233-9BCBD79385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918" y="471198"/>
            <a:ext cx="5699791" cy="6024129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09C41EBF-0464-8113-E700-46FA16708812}"/>
              </a:ext>
            </a:extLst>
          </p:cNvPr>
          <p:cNvGrpSpPr/>
          <p:nvPr/>
        </p:nvGrpSpPr>
        <p:grpSpPr>
          <a:xfrm>
            <a:off x="-7" y="6495328"/>
            <a:ext cx="12206298" cy="392837"/>
            <a:chOff x="-7" y="6495328"/>
            <a:chExt cx="12206298" cy="392837"/>
          </a:xfrm>
        </p:grpSpPr>
        <p:sp>
          <p:nvSpPr>
            <p:cNvPr id="8" name="Footer Placeholder 2">
              <a:extLst>
                <a:ext uri="{FF2B5EF4-FFF2-40B4-BE49-F238E27FC236}">
                  <a16:creationId xmlns:a16="http://schemas.microsoft.com/office/drawing/2014/main" id="{DE24ADA8-748A-41AE-987A-E12D3C64F57F}"/>
                </a:ext>
              </a:extLst>
            </p:cNvPr>
            <p:cNvSpPr txBox="1">
              <a:spLocks/>
            </p:cNvSpPr>
            <p:nvPr/>
          </p:nvSpPr>
          <p:spPr>
            <a:xfrm>
              <a:off x="5395452" y="6523040"/>
              <a:ext cx="1401097" cy="365125"/>
            </a:xfrm>
            <a:prstGeom prst="rect">
              <a:avLst/>
            </a:prstGeom>
          </p:spPr>
          <p:txBody>
            <a:bodyPr vert="horz" lIns="91440" tIns="45720" rIns="274320" bIns="45720" rtlCol="0" anchor="ctr"/>
            <a:lstStyle>
              <a:defPPr>
                <a:defRPr lang="en-US"/>
              </a:defPPr>
              <a:lvl1pPr marL="0" algn="ctr" defTabSz="914400" rtl="0" eaLnBrk="1" latinLnBrk="0" hangingPunct="1">
                <a:defRPr sz="1100" kern="1200" spc="50" baseline="0">
                  <a:solidFill>
                    <a:schemeClr val="accent6">
                      <a:lumMod val="9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1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511DE448-4838-11A4-FEA2-F7BE40B9E8D3}"/>
                </a:ext>
              </a:extLst>
            </p:cNvPr>
            <p:cNvSpPr/>
            <p:nvPr/>
          </p:nvSpPr>
          <p:spPr>
            <a:xfrm>
              <a:off x="-7" y="6495328"/>
              <a:ext cx="12206298" cy="36267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" name="Footer Placeholder 2">
              <a:extLst>
                <a:ext uri="{FF2B5EF4-FFF2-40B4-BE49-F238E27FC236}">
                  <a16:creationId xmlns:a16="http://schemas.microsoft.com/office/drawing/2014/main" id="{7984CF43-53E4-B414-349F-AB8F8FEB587E}"/>
                </a:ext>
              </a:extLst>
            </p:cNvPr>
            <p:cNvSpPr txBox="1">
              <a:spLocks/>
            </p:cNvSpPr>
            <p:nvPr/>
          </p:nvSpPr>
          <p:spPr>
            <a:xfrm>
              <a:off x="6985556" y="6495328"/>
              <a:ext cx="5206444" cy="362671"/>
            </a:xfrm>
            <a:prstGeom prst="rect">
              <a:avLst/>
            </a:prstGeom>
          </p:spPr>
          <p:txBody>
            <a:bodyPr vert="horz" lIns="91440" tIns="45720" rIns="274320" bIns="45720" rtlCol="0" anchor="ctr"/>
            <a:lstStyle>
              <a:defPPr>
                <a:defRPr lang="en-US"/>
              </a:defPPr>
              <a:lvl1pPr marL="0" algn="ctr" defTabSz="914400" rtl="0" eaLnBrk="1" latinLnBrk="0" hangingPunct="1">
                <a:defRPr sz="1100" kern="1200" spc="50" baseline="0">
                  <a:solidFill>
                    <a:schemeClr val="accent6">
                      <a:lumMod val="9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+mn-cs"/>
                </a:rPr>
                <a:t> www.vorne.com • 1.630.875.3600 • </a:t>
              </a:r>
              <a:r>
                <a:rPr kumimoji="0" lang="en-US" sz="1100" b="0" i="0" u="none" strike="noStrike" kern="1200" cap="none" spc="5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+mn-cs"/>
                </a:rPr>
                <a:t>© 2026 </a:t>
              </a:r>
              <a:r>
                <a:rPr kumimoji="0" lang="en-US" sz="1100" b="0" i="0" u="none" strike="noStrike" kern="1200" cap="none" spc="5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+mn-cs"/>
                </a:rPr>
                <a:t>Vorne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002838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EF7F2D6-B3A0-83E9-0B54-8917EF787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35A14EF-1889-978B-8A7C-05EBBC7F7FFA}"/>
              </a:ext>
            </a:extLst>
          </p:cNvPr>
          <p:cNvSpPr/>
          <p:nvPr/>
        </p:nvSpPr>
        <p:spPr>
          <a:xfrm>
            <a:off x="0" y="0"/>
            <a:ext cx="5372100" cy="649287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8AD84EC-733A-CC70-6947-ED4D698ECD9B}"/>
              </a:ext>
            </a:extLst>
          </p:cNvPr>
          <p:cNvSpPr/>
          <p:nvPr/>
        </p:nvSpPr>
        <p:spPr>
          <a:xfrm>
            <a:off x="1" y="940904"/>
            <a:ext cx="3505200" cy="29656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5719290-DD37-2EE4-E15D-222D962615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3491" y="397678"/>
            <a:ext cx="4958608" cy="839788"/>
          </a:xfrm>
        </p:spPr>
        <p:txBody>
          <a:bodyPr>
            <a:normAutofit/>
          </a:bodyPr>
          <a:lstStyle/>
          <a:p>
            <a:r>
              <a:rPr lang="en-US" b="1" spc="200" dirty="0">
                <a:latin typeface="Helvetica" panose="020B0604020202020204" pitchFamily="34" charset="0"/>
                <a:cs typeface="Helvetica" panose="020B0604020202020204" pitchFamily="34" charset="0"/>
              </a:rPr>
              <a:t>How XL </a:t>
            </a:r>
            <a:r>
              <a:rPr lang="en-US" b="1" spc="200" dirty="0">
                <a:solidFill>
                  <a:srgbClr val="1070C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Fits in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77860B3-BB68-2F98-05A9-0E94CD8FC2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13490" y="1281333"/>
            <a:ext cx="4958609" cy="655955"/>
          </a:xfrm>
        </p:spPr>
        <p:txBody>
          <a:bodyPr>
            <a:noAutofit/>
          </a:bodyPr>
          <a:lstStyle/>
          <a:p>
            <a:r>
              <a:rPr lang="en-US" sz="2000" spc="130" dirty="0">
                <a:solidFill>
                  <a:schemeClr val="accent1"/>
                </a:solidFill>
                <a:latin typeface="Helvetica" pitchFamily="2" charset="0"/>
                <a:cs typeface="Euphemia UCAS" panose="020B0503040102020104" pitchFamily="34" charset="-79"/>
              </a:rPr>
              <a:t>XL is easy to use.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A8ABAB5F-9A96-7913-A419-8373A678AB81}"/>
              </a:ext>
            </a:extLst>
          </p:cNvPr>
          <p:cNvSpPr txBox="1">
            <a:spLocks/>
          </p:cNvSpPr>
          <p:nvPr/>
        </p:nvSpPr>
        <p:spPr>
          <a:xfrm>
            <a:off x="613466" y="2158657"/>
            <a:ext cx="4145167" cy="37584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Clr>
                <a:srgbClr val="1070C0"/>
              </a:buClr>
              <a:buFont typeface="Wingdings" pitchFamily="2" charset="2"/>
              <a:buChar char="§"/>
              <a:defRPr/>
            </a:pPr>
            <a:r>
              <a:rPr lang="en-US" spc="70" dirty="0">
                <a:solidFill>
                  <a:srgbClr val="464646"/>
                </a:solidFill>
              </a:rPr>
              <a:t>Sensors automatically monitor production</a:t>
            </a:r>
          </a:p>
          <a:p>
            <a:pPr marL="285750" indent="-285750">
              <a:buClr>
                <a:srgbClr val="1070C0"/>
              </a:buClr>
              <a:buFont typeface="Wingdings" pitchFamily="2" charset="2"/>
              <a:buChar char="§"/>
              <a:defRPr/>
            </a:pPr>
            <a:r>
              <a:rPr lang="en-US" spc="70" dirty="0">
                <a:solidFill>
                  <a:srgbClr val="464646"/>
                </a:solidFill>
              </a:rPr>
              <a:t>Barcode scanner and touch interface are the primary ways you provide information to XL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070C0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1600" b="0" i="0" u="none" strike="noStrike" kern="1200" cap="none" spc="7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Scoreboard shows us what is happening on the plant floor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070C0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600" b="0" i="0" u="none" strike="noStrike" kern="1200" cap="none" spc="7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22" name="Footer Placeholder 2">
            <a:extLst>
              <a:ext uri="{FF2B5EF4-FFF2-40B4-BE49-F238E27FC236}">
                <a16:creationId xmlns:a16="http://schemas.microsoft.com/office/drawing/2014/main" id="{476F3DCB-3869-9CC7-D089-E17FC9B40BDA}"/>
              </a:ext>
            </a:extLst>
          </p:cNvPr>
          <p:cNvSpPr txBox="1">
            <a:spLocks/>
          </p:cNvSpPr>
          <p:nvPr/>
        </p:nvSpPr>
        <p:spPr>
          <a:xfrm>
            <a:off x="5395452" y="6523040"/>
            <a:ext cx="1401097" cy="365125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1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7E147F7-2064-81A6-55F8-C465715D9777}"/>
              </a:ext>
            </a:extLst>
          </p:cNvPr>
          <p:cNvSpPr/>
          <p:nvPr/>
        </p:nvSpPr>
        <p:spPr>
          <a:xfrm>
            <a:off x="-7" y="6495328"/>
            <a:ext cx="12206298" cy="3626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" name="Footer Placeholder 2">
            <a:extLst>
              <a:ext uri="{FF2B5EF4-FFF2-40B4-BE49-F238E27FC236}">
                <a16:creationId xmlns:a16="http://schemas.microsoft.com/office/drawing/2014/main" id="{D2A557EE-B899-27FD-A10E-C8FC72D78C8F}"/>
              </a:ext>
            </a:extLst>
          </p:cNvPr>
          <p:cNvSpPr txBox="1">
            <a:spLocks/>
          </p:cNvSpPr>
          <p:nvPr/>
        </p:nvSpPr>
        <p:spPr>
          <a:xfrm>
            <a:off x="-8" y="6495328"/>
            <a:ext cx="2802194" cy="362671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1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Title Part 1 </a:t>
            </a:r>
            <a:r>
              <a:rPr kumimoji="0" lang="en-US" sz="1100" b="0" i="0" u="none" strike="noStrike" kern="1200" cap="none" spc="1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Section 1</a:t>
            </a:r>
          </a:p>
        </p:txBody>
      </p:sp>
      <p:sp>
        <p:nvSpPr>
          <p:cNvPr id="11" name="Footer Placeholder 2">
            <a:extLst>
              <a:ext uri="{FF2B5EF4-FFF2-40B4-BE49-F238E27FC236}">
                <a16:creationId xmlns:a16="http://schemas.microsoft.com/office/drawing/2014/main" id="{BB12D2B8-3165-3E14-ABDA-D145C186DAEF}"/>
              </a:ext>
            </a:extLst>
          </p:cNvPr>
          <p:cNvSpPr txBox="1">
            <a:spLocks/>
          </p:cNvSpPr>
          <p:nvPr/>
        </p:nvSpPr>
        <p:spPr>
          <a:xfrm>
            <a:off x="6985556" y="6495328"/>
            <a:ext cx="5206444" cy="362671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www.vorne.com • 1.630.875.3600 • </a:t>
            </a:r>
            <a:r>
              <a:rPr kumimoji="0" lang="en-US" sz="1100" b="0" i="0" u="none" strike="noStrike" kern="1200" cap="none" spc="5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© 2026 </a:t>
            </a:r>
            <a:r>
              <a:rPr kumimoji="0" lang="en-US" sz="1100" b="0" i="0" u="none" strike="noStrike" kern="1200" cap="none" spc="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Vorne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836195CC-E32F-BFF5-5003-81DA9BA727C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620316" y="1275038"/>
            <a:ext cx="6428930" cy="4376320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6EA9FE47-A22F-35A7-11AA-9E3474E255C0}"/>
              </a:ext>
            </a:extLst>
          </p:cNvPr>
          <p:cNvGrpSpPr/>
          <p:nvPr/>
        </p:nvGrpSpPr>
        <p:grpSpPr>
          <a:xfrm>
            <a:off x="2102529" y="5645062"/>
            <a:ext cx="1399314" cy="690590"/>
            <a:chOff x="10399545" y="5430485"/>
            <a:chExt cx="1399314" cy="690590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956297D-E1F4-A753-064D-5ECB48D27A52}"/>
                </a:ext>
              </a:extLst>
            </p:cNvPr>
            <p:cNvSpPr txBox="1"/>
            <p:nvPr/>
          </p:nvSpPr>
          <p:spPr>
            <a:xfrm>
              <a:off x="10980459" y="5645062"/>
              <a:ext cx="8184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Select One</a:t>
              </a:r>
            </a:p>
          </p:txBody>
        </p:sp>
        <p:sp>
          <p:nvSpPr>
            <p:cNvPr id="9" name="Isosceles Triangle 17">
              <a:extLst>
                <a:ext uri="{FF2B5EF4-FFF2-40B4-BE49-F238E27FC236}">
                  <a16:creationId xmlns:a16="http://schemas.microsoft.com/office/drawing/2014/main" id="{1707F388-B7D2-A392-590B-5229179CAD2C}"/>
                </a:ext>
              </a:extLst>
            </p:cNvPr>
            <p:cNvSpPr/>
            <p:nvPr/>
          </p:nvSpPr>
          <p:spPr>
            <a:xfrm>
              <a:off x="10399545" y="5430485"/>
              <a:ext cx="812636" cy="661281"/>
            </a:xfrm>
            <a:prstGeom prst="triangle">
              <a:avLst/>
            </a:prstGeom>
            <a:solidFill>
              <a:srgbClr val="FFC000"/>
            </a:solidFill>
            <a:ln w="12700">
              <a:solidFill>
                <a:schemeClr val="tx2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0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C7327071-817E-D1A1-2344-703F3314CC40}"/>
                </a:ext>
              </a:extLst>
            </p:cNvPr>
            <p:cNvSpPr txBox="1"/>
            <p:nvPr/>
          </p:nvSpPr>
          <p:spPr>
            <a:xfrm>
              <a:off x="10657854" y="5536300"/>
              <a:ext cx="25974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b="1" dirty="0">
                  <a:solidFill>
                    <a:schemeClr val="bg1"/>
                  </a:solidFill>
                </a:rPr>
                <a:t>!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28BF717A-C9DD-1E0F-5986-85046FBFF267}"/>
              </a:ext>
            </a:extLst>
          </p:cNvPr>
          <p:cNvGrpSpPr/>
          <p:nvPr/>
        </p:nvGrpSpPr>
        <p:grpSpPr>
          <a:xfrm>
            <a:off x="-7" y="6495328"/>
            <a:ext cx="12206298" cy="392837"/>
            <a:chOff x="-7" y="6495328"/>
            <a:chExt cx="12206298" cy="392837"/>
          </a:xfrm>
        </p:grpSpPr>
        <p:sp>
          <p:nvSpPr>
            <p:cNvPr id="12" name="Footer Placeholder 2">
              <a:extLst>
                <a:ext uri="{FF2B5EF4-FFF2-40B4-BE49-F238E27FC236}">
                  <a16:creationId xmlns:a16="http://schemas.microsoft.com/office/drawing/2014/main" id="{70CC235A-B2EA-B912-2279-4A5CEA2ED55B}"/>
                </a:ext>
              </a:extLst>
            </p:cNvPr>
            <p:cNvSpPr txBox="1">
              <a:spLocks/>
            </p:cNvSpPr>
            <p:nvPr/>
          </p:nvSpPr>
          <p:spPr>
            <a:xfrm>
              <a:off x="5395452" y="6523040"/>
              <a:ext cx="1401097" cy="365125"/>
            </a:xfrm>
            <a:prstGeom prst="rect">
              <a:avLst/>
            </a:prstGeom>
          </p:spPr>
          <p:txBody>
            <a:bodyPr vert="horz" lIns="91440" tIns="45720" rIns="274320" bIns="45720" rtlCol="0" anchor="ctr"/>
            <a:lstStyle>
              <a:defPPr>
                <a:defRPr lang="en-US"/>
              </a:defPPr>
              <a:lvl1pPr marL="0" algn="ctr" defTabSz="914400" rtl="0" eaLnBrk="1" latinLnBrk="0" hangingPunct="1">
                <a:defRPr sz="1100" kern="1200" spc="50" baseline="0">
                  <a:solidFill>
                    <a:schemeClr val="accent6">
                      <a:lumMod val="9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1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A7B1B18A-D349-22B3-BF03-412CAF646015}"/>
                </a:ext>
              </a:extLst>
            </p:cNvPr>
            <p:cNvSpPr/>
            <p:nvPr/>
          </p:nvSpPr>
          <p:spPr>
            <a:xfrm>
              <a:off x="-7" y="6495328"/>
              <a:ext cx="12206298" cy="36267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4" name="Footer Placeholder 2">
              <a:extLst>
                <a:ext uri="{FF2B5EF4-FFF2-40B4-BE49-F238E27FC236}">
                  <a16:creationId xmlns:a16="http://schemas.microsoft.com/office/drawing/2014/main" id="{672388AF-00F0-7789-FE53-7BDFCA0172D4}"/>
                </a:ext>
              </a:extLst>
            </p:cNvPr>
            <p:cNvSpPr txBox="1">
              <a:spLocks/>
            </p:cNvSpPr>
            <p:nvPr/>
          </p:nvSpPr>
          <p:spPr>
            <a:xfrm>
              <a:off x="6985556" y="6495328"/>
              <a:ext cx="5206444" cy="362671"/>
            </a:xfrm>
            <a:prstGeom prst="rect">
              <a:avLst/>
            </a:prstGeom>
          </p:spPr>
          <p:txBody>
            <a:bodyPr vert="horz" lIns="91440" tIns="45720" rIns="274320" bIns="45720" rtlCol="0" anchor="ctr"/>
            <a:lstStyle>
              <a:defPPr>
                <a:defRPr lang="en-US"/>
              </a:defPPr>
              <a:lvl1pPr marL="0" algn="ctr" defTabSz="914400" rtl="0" eaLnBrk="1" latinLnBrk="0" hangingPunct="1">
                <a:defRPr sz="1100" kern="1200" spc="50" baseline="0">
                  <a:solidFill>
                    <a:schemeClr val="accent6">
                      <a:lumMod val="9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+mn-cs"/>
                </a:rPr>
                <a:t> www.vorne.com • 1.630.875.3600 • </a:t>
              </a:r>
              <a:r>
                <a:rPr kumimoji="0" lang="en-US" sz="1100" b="0" i="0" u="none" strike="noStrike" kern="1200" cap="none" spc="5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+mn-cs"/>
                </a:rPr>
                <a:t>© 2026 </a:t>
              </a:r>
              <a:r>
                <a:rPr kumimoji="0" lang="en-US" sz="1100" b="0" i="0" u="none" strike="noStrike" kern="1200" cap="none" spc="5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+mn-cs"/>
                </a:rPr>
                <a:t>Vorne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338177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E14F79B-CD83-FC76-FCF3-F5CC0BEE16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304BE9D1-81D6-627E-EFCF-BA7B8DDD09E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629565" y="1281333"/>
            <a:ext cx="6410433" cy="436372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A6CC468-BA16-7AA3-FA4E-04E7284E5277}"/>
              </a:ext>
            </a:extLst>
          </p:cNvPr>
          <p:cNvSpPr/>
          <p:nvPr/>
        </p:nvSpPr>
        <p:spPr>
          <a:xfrm>
            <a:off x="0" y="0"/>
            <a:ext cx="5372100" cy="649287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551B498-E2A5-EA3F-220F-03CDB0B5E27D}"/>
              </a:ext>
            </a:extLst>
          </p:cNvPr>
          <p:cNvSpPr/>
          <p:nvPr/>
        </p:nvSpPr>
        <p:spPr>
          <a:xfrm>
            <a:off x="1" y="940904"/>
            <a:ext cx="3505200" cy="29656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48DC0DF-36BA-6FAA-4210-656735F242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13490" y="1281333"/>
            <a:ext cx="4958609" cy="655955"/>
          </a:xfrm>
        </p:spPr>
        <p:txBody>
          <a:bodyPr>
            <a:noAutofit/>
          </a:bodyPr>
          <a:lstStyle/>
          <a:p>
            <a:r>
              <a:rPr lang="en-US" sz="2000" spc="130" dirty="0">
                <a:solidFill>
                  <a:schemeClr val="accent1"/>
                </a:solidFill>
                <a:latin typeface="Helvetica" pitchFamily="2" charset="0"/>
                <a:cs typeface="Euphemia UCAS" panose="020B0503040102020104" pitchFamily="34" charset="-79"/>
              </a:rPr>
              <a:t>XL is easy to use.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8ECAE97F-329F-1C5E-6E9B-48918DCD0F36}"/>
              </a:ext>
            </a:extLst>
          </p:cNvPr>
          <p:cNvSpPr txBox="1">
            <a:spLocks/>
          </p:cNvSpPr>
          <p:nvPr/>
        </p:nvSpPr>
        <p:spPr>
          <a:xfrm>
            <a:off x="613466" y="2158657"/>
            <a:ext cx="4145167" cy="37584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Clr>
                <a:srgbClr val="1070C0"/>
              </a:buClr>
              <a:buFont typeface="Wingdings" pitchFamily="2" charset="2"/>
              <a:buChar char="§"/>
              <a:defRPr/>
            </a:pPr>
            <a:r>
              <a:rPr lang="en-US" spc="70" dirty="0">
                <a:solidFill>
                  <a:srgbClr val="464646"/>
                </a:solidFill>
              </a:rPr>
              <a:t>Sensors automatically monitor production</a:t>
            </a:r>
          </a:p>
          <a:p>
            <a:pPr marL="285750" indent="-285750">
              <a:buClr>
                <a:srgbClr val="1070C0"/>
              </a:buClr>
              <a:buFont typeface="Wingdings" pitchFamily="2" charset="2"/>
              <a:buChar char="§"/>
              <a:defRPr/>
            </a:pPr>
            <a:r>
              <a:rPr lang="en-US" spc="70" dirty="0">
                <a:solidFill>
                  <a:srgbClr val="464646"/>
                </a:solidFill>
              </a:rPr>
              <a:t>Barcode scanner and touch interface are the primary ways you provide information to XL</a:t>
            </a:r>
          </a:p>
          <a:p>
            <a:pPr marL="285750" lvl="0" indent="-285750">
              <a:buClr>
                <a:srgbClr val="1070C0"/>
              </a:buClr>
              <a:buFont typeface="Wingdings" pitchFamily="2" charset="2"/>
              <a:buChar char="§"/>
              <a:defRPr/>
            </a:pPr>
            <a:r>
              <a:rPr lang="en-US" spc="70" dirty="0">
                <a:solidFill>
                  <a:srgbClr val="464646"/>
                </a:solidFill>
              </a:rPr>
              <a:t>Scoreboard shows us what is happening on the plant floor</a:t>
            </a:r>
          </a:p>
          <a:p>
            <a:pPr lvl="0">
              <a:buClr>
                <a:srgbClr val="1070C0"/>
              </a:buClr>
              <a:defRPr/>
            </a:pPr>
            <a:endParaRPr lang="en-US" sz="1400" spc="70" dirty="0">
              <a:solidFill>
                <a:srgbClr val="464646"/>
              </a:solidFill>
            </a:endParaRPr>
          </a:p>
        </p:txBody>
      </p:sp>
      <p:sp>
        <p:nvSpPr>
          <p:cNvPr id="22" name="Footer Placeholder 2">
            <a:extLst>
              <a:ext uri="{FF2B5EF4-FFF2-40B4-BE49-F238E27FC236}">
                <a16:creationId xmlns:a16="http://schemas.microsoft.com/office/drawing/2014/main" id="{D412AE11-53B6-1AB6-0D8E-E29DE808A4C6}"/>
              </a:ext>
            </a:extLst>
          </p:cNvPr>
          <p:cNvSpPr txBox="1">
            <a:spLocks/>
          </p:cNvSpPr>
          <p:nvPr/>
        </p:nvSpPr>
        <p:spPr>
          <a:xfrm>
            <a:off x="5395452" y="6523040"/>
            <a:ext cx="1401097" cy="365125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1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03DA3C7-DCBE-C98C-7CAE-8990FA0A981F}"/>
              </a:ext>
            </a:extLst>
          </p:cNvPr>
          <p:cNvSpPr/>
          <p:nvPr/>
        </p:nvSpPr>
        <p:spPr>
          <a:xfrm>
            <a:off x="-7" y="6495328"/>
            <a:ext cx="12206298" cy="3626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" name="Footer Placeholder 2">
            <a:extLst>
              <a:ext uri="{FF2B5EF4-FFF2-40B4-BE49-F238E27FC236}">
                <a16:creationId xmlns:a16="http://schemas.microsoft.com/office/drawing/2014/main" id="{2EFC0302-1CD2-5B5E-51FF-C5822704B573}"/>
              </a:ext>
            </a:extLst>
          </p:cNvPr>
          <p:cNvSpPr txBox="1">
            <a:spLocks/>
          </p:cNvSpPr>
          <p:nvPr/>
        </p:nvSpPr>
        <p:spPr>
          <a:xfrm>
            <a:off x="-8" y="6495328"/>
            <a:ext cx="2802194" cy="362671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1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Title Part 1 </a:t>
            </a:r>
            <a:r>
              <a:rPr kumimoji="0" lang="en-US" sz="1100" b="0" i="0" u="none" strike="noStrike" kern="1200" cap="none" spc="1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Section 1</a:t>
            </a:r>
          </a:p>
        </p:txBody>
      </p:sp>
      <p:sp>
        <p:nvSpPr>
          <p:cNvPr id="11" name="Footer Placeholder 2">
            <a:extLst>
              <a:ext uri="{FF2B5EF4-FFF2-40B4-BE49-F238E27FC236}">
                <a16:creationId xmlns:a16="http://schemas.microsoft.com/office/drawing/2014/main" id="{B7045CF4-9CA3-7EDF-39D9-F5662246A4F7}"/>
              </a:ext>
            </a:extLst>
          </p:cNvPr>
          <p:cNvSpPr txBox="1">
            <a:spLocks/>
          </p:cNvSpPr>
          <p:nvPr/>
        </p:nvSpPr>
        <p:spPr>
          <a:xfrm>
            <a:off x="6985556" y="6495328"/>
            <a:ext cx="5206444" cy="362671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www.vorne.com • 1.630.875.3600 • </a:t>
            </a:r>
            <a:r>
              <a:rPr kumimoji="0" lang="en-US" sz="1100" b="0" i="0" u="none" strike="noStrike" kern="1200" cap="none" spc="5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© 2026 </a:t>
            </a:r>
            <a:r>
              <a:rPr kumimoji="0" lang="en-US" sz="1100" b="0" i="0" u="none" strike="noStrike" kern="1200" cap="none" spc="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Vorne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8D43FA6-F66B-4201-DBF3-931870527443}"/>
              </a:ext>
            </a:extLst>
          </p:cNvPr>
          <p:cNvGrpSpPr/>
          <p:nvPr/>
        </p:nvGrpSpPr>
        <p:grpSpPr>
          <a:xfrm>
            <a:off x="2102529" y="5645062"/>
            <a:ext cx="1399314" cy="690590"/>
            <a:chOff x="10399545" y="5430485"/>
            <a:chExt cx="1399314" cy="690590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09382E5C-09E3-2164-70C9-106D2CEEC753}"/>
                </a:ext>
              </a:extLst>
            </p:cNvPr>
            <p:cNvSpPr txBox="1"/>
            <p:nvPr/>
          </p:nvSpPr>
          <p:spPr>
            <a:xfrm>
              <a:off x="10980459" y="5645062"/>
              <a:ext cx="8184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Select One</a:t>
              </a:r>
            </a:p>
          </p:txBody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AAB25E36-81C2-D721-0604-1EA5C901861C}"/>
                </a:ext>
              </a:extLst>
            </p:cNvPr>
            <p:cNvSpPr/>
            <p:nvPr/>
          </p:nvSpPr>
          <p:spPr>
            <a:xfrm>
              <a:off x="10399545" y="5430485"/>
              <a:ext cx="812636" cy="661281"/>
            </a:xfrm>
            <a:prstGeom prst="triangle">
              <a:avLst/>
            </a:prstGeom>
            <a:solidFill>
              <a:srgbClr val="FFC000"/>
            </a:solidFill>
            <a:ln w="12700">
              <a:solidFill>
                <a:schemeClr val="tx2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0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39D9580C-8AA5-62E1-DC4F-0803E3B65385}"/>
                </a:ext>
              </a:extLst>
            </p:cNvPr>
            <p:cNvSpPr txBox="1"/>
            <p:nvPr/>
          </p:nvSpPr>
          <p:spPr>
            <a:xfrm>
              <a:off x="10657854" y="5536300"/>
              <a:ext cx="25974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b="1">
                  <a:solidFill>
                    <a:schemeClr val="bg1"/>
                  </a:solidFill>
                </a:rPr>
                <a:t>!</a:t>
              </a:r>
            </a:p>
          </p:txBody>
        </p:sp>
      </p:grpSp>
      <p:sp>
        <p:nvSpPr>
          <p:cNvPr id="10" name="Title 3">
            <a:extLst>
              <a:ext uri="{FF2B5EF4-FFF2-40B4-BE49-F238E27FC236}">
                <a16:creationId xmlns:a16="http://schemas.microsoft.com/office/drawing/2014/main" id="{440D9310-3107-5449-679F-2CFF119059C6}"/>
              </a:ext>
            </a:extLst>
          </p:cNvPr>
          <p:cNvSpPr txBox="1">
            <a:spLocks/>
          </p:cNvSpPr>
          <p:nvPr/>
        </p:nvSpPr>
        <p:spPr>
          <a:xfrm>
            <a:off x="413491" y="397678"/>
            <a:ext cx="4958608" cy="83978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spc="50" baseline="0">
                <a:solidFill>
                  <a:schemeClr val="tx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+mj-cs"/>
              </a:defRPr>
            </a:lvl1pPr>
          </a:lstStyle>
          <a:p>
            <a:r>
              <a:rPr lang="en-US" b="1" spc="200">
                <a:latin typeface="Helvetica" panose="020B0604020202020204" pitchFamily="34" charset="0"/>
                <a:cs typeface="Helvetica" panose="020B0604020202020204" pitchFamily="34" charset="0"/>
              </a:rPr>
              <a:t>How XL </a:t>
            </a:r>
            <a:r>
              <a:rPr lang="en-US" b="1" spc="200">
                <a:solidFill>
                  <a:srgbClr val="1070C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Fits in</a:t>
            </a:r>
            <a:endParaRPr lang="en-US" b="1" spc="200" dirty="0">
              <a:solidFill>
                <a:srgbClr val="1070C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AC26C886-B96B-DCDB-71F4-35905446597D}"/>
              </a:ext>
            </a:extLst>
          </p:cNvPr>
          <p:cNvGrpSpPr/>
          <p:nvPr/>
        </p:nvGrpSpPr>
        <p:grpSpPr>
          <a:xfrm>
            <a:off x="-7" y="6495328"/>
            <a:ext cx="12206298" cy="392837"/>
            <a:chOff x="-7" y="6495328"/>
            <a:chExt cx="12206298" cy="392837"/>
          </a:xfrm>
        </p:grpSpPr>
        <p:sp>
          <p:nvSpPr>
            <p:cNvPr id="5" name="Footer Placeholder 2">
              <a:extLst>
                <a:ext uri="{FF2B5EF4-FFF2-40B4-BE49-F238E27FC236}">
                  <a16:creationId xmlns:a16="http://schemas.microsoft.com/office/drawing/2014/main" id="{979FAF20-9D6C-5A45-F0B3-B422A336B2D3}"/>
                </a:ext>
              </a:extLst>
            </p:cNvPr>
            <p:cNvSpPr txBox="1">
              <a:spLocks/>
            </p:cNvSpPr>
            <p:nvPr/>
          </p:nvSpPr>
          <p:spPr>
            <a:xfrm>
              <a:off x="5395452" y="6523040"/>
              <a:ext cx="1401097" cy="365125"/>
            </a:xfrm>
            <a:prstGeom prst="rect">
              <a:avLst/>
            </a:prstGeom>
          </p:spPr>
          <p:txBody>
            <a:bodyPr vert="horz" lIns="91440" tIns="45720" rIns="274320" bIns="45720" rtlCol="0" anchor="ctr"/>
            <a:lstStyle>
              <a:defPPr>
                <a:defRPr lang="en-US"/>
              </a:defPPr>
              <a:lvl1pPr marL="0" algn="ctr" defTabSz="914400" rtl="0" eaLnBrk="1" latinLnBrk="0" hangingPunct="1">
                <a:defRPr sz="1100" kern="1200" spc="50" baseline="0">
                  <a:solidFill>
                    <a:schemeClr val="accent6">
                      <a:lumMod val="9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1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85F1C75-1578-FAB7-C56E-B74DB625D94C}"/>
                </a:ext>
              </a:extLst>
            </p:cNvPr>
            <p:cNvSpPr/>
            <p:nvPr/>
          </p:nvSpPr>
          <p:spPr>
            <a:xfrm>
              <a:off x="-7" y="6495328"/>
              <a:ext cx="12206298" cy="36267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" name="Footer Placeholder 2">
              <a:extLst>
                <a:ext uri="{FF2B5EF4-FFF2-40B4-BE49-F238E27FC236}">
                  <a16:creationId xmlns:a16="http://schemas.microsoft.com/office/drawing/2014/main" id="{F232E653-DE09-7BD3-319A-F731A94B651B}"/>
                </a:ext>
              </a:extLst>
            </p:cNvPr>
            <p:cNvSpPr txBox="1">
              <a:spLocks/>
            </p:cNvSpPr>
            <p:nvPr/>
          </p:nvSpPr>
          <p:spPr>
            <a:xfrm>
              <a:off x="6985556" y="6495328"/>
              <a:ext cx="5206444" cy="362671"/>
            </a:xfrm>
            <a:prstGeom prst="rect">
              <a:avLst/>
            </a:prstGeom>
          </p:spPr>
          <p:txBody>
            <a:bodyPr vert="horz" lIns="91440" tIns="45720" rIns="274320" bIns="45720" rtlCol="0" anchor="ctr"/>
            <a:lstStyle>
              <a:defPPr>
                <a:defRPr lang="en-US"/>
              </a:defPPr>
              <a:lvl1pPr marL="0" algn="ctr" defTabSz="914400" rtl="0" eaLnBrk="1" latinLnBrk="0" hangingPunct="1">
                <a:defRPr sz="1100" kern="1200" spc="50" baseline="0">
                  <a:solidFill>
                    <a:schemeClr val="accent6">
                      <a:lumMod val="9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+mn-cs"/>
                </a:rPr>
                <a:t> www.vorne.com • 1.630.875.3600 • </a:t>
              </a:r>
              <a:r>
                <a:rPr kumimoji="0" lang="en-US" sz="1100" b="0" i="0" u="none" strike="noStrike" kern="1200" cap="none" spc="5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+mn-cs"/>
                </a:rPr>
                <a:t>© 2026 </a:t>
              </a:r>
              <a:r>
                <a:rPr kumimoji="0" lang="en-US" sz="1100" b="0" i="0" u="none" strike="noStrike" kern="1200" cap="none" spc="5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+mn-cs"/>
                </a:rPr>
                <a:t>Vorne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79913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E1B65BA-3110-D5EC-01A7-12B57D4D1E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12F33B10-5B6F-8C0B-D20F-1D523E374CFD}"/>
              </a:ext>
            </a:extLst>
          </p:cNvPr>
          <p:cNvSpPr/>
          <p:nvPr/>
        </p:nvSpPr>
        <p:spPr>
          <a:xfrm>
            <a:off x="0" y="0"/>
            <a:ext cx="12192000" cy="649287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7AE50BD-D263-4687-EDFE-0A5CC43A4216}"/>
              </a:ext>
            </a:extLst>
          </p:cNvPr>
          <p:cNvSpPr/>
          <p:nvPr/>
        </p:nvSpPr>
        <p:spPr>
          <a:xfrm>
            <a:off x="1" y="940904"/>
            <a:ext cx="3505200" cy="29656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93CDB44-2F4E-3E28-DC37-E15F24DF7E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3491" y="397678"/>
            <a:ext cx="4687319" cy="839788"/>
          </a:xfrm>
        </p:spPr>
        <p:txBody>
          <a:bodyPr>
            <a:normAutofit/>
          </a:bodyPr>
          <a:lstStyle/>
          <a:p>
            <a:r>
              <a:rPr lang="en-US" b="1" spc="200" dirty="0">
                <a:latin typeface="Helvetica" panose="020B0604020202020204" pitchFamily="34" charset="0"/>
                <a:cs typeface="Helvetica" panose="020B0604020202020204" pitchFamily="34" charset="0"/>
              </a:rPr>
              <a:t>Performing </a:t>
            </a:r>
            <a:r>
              <a:rPr lang="en-US" b="1" spc="200" dirty="0">
                <a:solidFill>
                  <a:srgbClr val="1070C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Actions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DF896D9-329F-DFBA-7B2B-0D6DB6A94A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13490" y="1281333"/>
            <a:ext cx="6572066" cy="655955"/>
          </a:xfrm>
        </p:spPr>
        <p:txBody>
          <a:bodyPr>
            <a:noAutofit/>
          </a:bodyPr>
          <a:lstStyle/>
          <a:p>
            <a:r>
              <a:rPr lang="en-US" sz="2000" spc="130" dirty="0">
                <a:solidFill>
                  <a:schemeClr val="accent1"/>
                </a:solidFill>
                <a:latin typeface="Helvetica" pitchFamily="2" charset="0"/>
                <a:cs typeface="Euphemia UCAS" panose="020B0503040102020104" pitchFamily="34" charset="-79"/>
              </a:rPr>
              <a:t>Actions typically capture three things.</a:t>
            </a:r>
          </a:p>
        </p:txBody>
      </p:sp>
      <p:sp>
        <p:nvSpPr>
          <p:cNvPr id="22" name="Footer Placeholder 2">
            <a:extLst>
              <a:ext uri="{FF2B5EF4-FFF2-40B4-BE49-F238E27FC236}">
                <a16:creationId xmlns:a16="http://schemas.microsoft.com/office/drawing/2014/main" id="{B6130463-2A86-3203-09AD-F16791C857B4}"/>
              </a:ext>
            </a:extLst>
          </p:cNvPr>
          <p:cNvSpPr txBox="1">
            <a:spLocks/>
          </p:cNvSpPr>
          <p:nvPr/>
        </p:nvSpPr>
        <p:spPr>
          <a:xfrm>
            <a:off x="5395452" y="6523040"/>
            <a:ext cx="1401097" cy="365125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1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92FD7C3-3618-5E55-E789-A43FEBEC414A}"/>
              </a:ext>
            </a:extLst>
          </p:cNvPr>
          <p:cNvSpPr/>
          <p:nvPr/>
        </p:nvSpPr>
        <p:spPr>
          <a:xfrm>
            <a:off x="-7" y="6495328"/>
            <a:ext cx="12206298" cy="3626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" name="Footer Placeholder 2">
            <a:extLst>
              <a:ext uri="{FF2B5EF4-FFF2-40B4-BE49-F238E27FC236}">
                <a16:creationId xmlns:a16="http://schemas.microsoft.com/office/drawing/2014/main" id="{2BF89A83-83AC-6AA6-96ED-A6CE1C28A8F1}"/>
              </a:ext>
            </a:extLst>
          </p:cNvPr>
          <p:cNvSpPr txBox="1">
            <a:spLocks/>
          </p:cNvSpPr>
          <p:nvPr/>
        </p:nvSpPr>
        <p:spPr>
          <a:xfrm>
            <a:off x="-8" y="6495328"/>
            <a:ext cx="2802194" cy="362671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1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Title Part 1 </a:t>
            </a:r>
            <a:r>
              <a:rPr kumimoji="0" lang="en-US" sz="1100" b="0" i="0" u="none" strike="noStrike" kern="1200" cap="none" spc="1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Section 1</a:t>
            </a:r>
          </a:p>
        </p:txBody>
      </p:sp>
      <p:sp>
        <p:nvSpPr>
          <p:cNvPr id="11" name="Footer Placeholder 2">
            <a:extLst>
              <a:ext uri="{FF2B5EF4-FFF2-40B4-BE49-F238E27FC236}">
                <a16:creationId xmlns:a16="http://schemas.microsoft.com/office/drawing/2014/main" id="{8BDE38B4-9236-72BB-846D-A9E6FFBF94A2}"/>
              </a:ext>
            </a:extLst>
          </p:cNvPr>
          <p:cNvSpPr txBox="1">
            <a:spLocks/>
          </p:cNvSpPr>
          <p:nvPr/>
        </p:nvSpPr>
        <p:spPr>
          <a:xfrm>
            <a:off x="6985556" y="6495328"/>
            <a:ext cx="5206444" cy="362671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www.vorne.com • 1.630.875.3600 • </a:t>
            </a:r>
            <a:r>
              <a:rPr kumimoji="0" lang="en-US" sz="1100" b="0" i="0" u="none" strike="noStrike" kern="1200" cap="none" spc="5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© 2026 </a:t>
            </a:r>
            <a:r>
              <a:rPr kumimoji="0" lang="en-US" sz="1100" b="0" i="0" u="none" strike="noStrike" kern="1200" cap="none" spc="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Vorne</a:t>
            </a:r>
          </a:p>
        </p:txBody>
      </p:sp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7D111BA8-1DC3-083C-FF76-5B063030B15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87976480"/>
              </p:ext>
            </p:extLst>
          </p:nvPr>
        </p:nvGraphicFramePr>
        <p:xfrm>
          <a:off x="2032000" y="2881014"/>
          <a:ext cx="8128000" cy="21433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5" name="Group 4">
            <a:extLst>
              <a:ext uri="{FF2B5EF4-FFF2-40B4-BE49-F238E27FC236}">
                <a16:creationId xmlns:a16="http://schemas.microsoft.com/office/drawing/2014/main" id="{F1C8574B-077B-D3AD-1A8D-E1638C8825F2}"/>
              </a:ext>
            </a:extLst>
          </p:cNvPr>
          <p:cNvGrpSpPr/>
          <p:nvPr/>
        </p:nvGrpSpPr>
        <p:grpSpPr>
          <a:xfrm>
            <a:off x="-7" y="6495328"/>
            <a:ext cx="12206298" cy="392837"/>
            <a:chOff x="-7" y="6495328"/>
            <a:chExt cx="12206298" cy="392837"/>
          </a:xfrm>
        </p:grpSpPr>
        <p:sp>
          <p:nvSpPr>
            <p:cNvPr id="7" name="Footer Placeholder 2">
              <a:extLst>
                <a:ext uri="{FF2B5EF4-FFF2-40B4-BE49-F238E27FC236}">
                  <a16:creationId xmlns:a16="http://schemas.microsoft.com/office/drawing/2014/main" id="{5A07CDF8-E016-B241-90A3-4BA947F4F169}"/>
                </a:ext>
              </a:extLst>
            </p:cNvPr>
            <p:cNvSpPr txBox="1">
              <a:spLocks/>
            </p:cNvSpPr>
            <p:nvPr/>
          </p:nvSpPr>
          <p:spPr>
            <a:xfrm>
              <a:off x="5395452" y="6523040"/>
              <a:ext cx="1401097" cy="365125"/>
            </a:xfrm>
            <a:prstGeom prst="rect">
              <a:avLst/>
            </a:prstGeom>
          </p:spPr>
          <p:txBody>
            <a:bodyPr vert="horz" lIns="91440" tIns="45720" rIns="274320" bIns="45720" rtlCol="0" anchor="ctr"/>
            <a:lstStyle>
              <a:defPPr>
                <a:defRPr lang="en-US"/>
              </a:defPPr>
              <a:lvl1pPr marL="0" algn="ctr" defTabSz="914400" rtl="0" eaLnBrk="1" latinLnBrk="0" hangingPunct="1">
                <a:defRPr sz="1100" kern="1200" spc="50" baseline="0">
                  <a:solidFill>
                    <a:schemeClr val="accent6">
                      <a:lumMod val="9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1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F0E4A81A-2527-0B2D-B599-EC5C1043CF06}"/>
                </a:ext>
              </a:extLst>
            </p:cNvPr>
            <p:cNvSpPr/>
            <p:nvPr/>
          </p:nvSpPr>
          <p:spPr>
            <a:xfrm>
              <a:off x="-7" y="6495328"/>
              <a:ext cx="12206298" cy="36267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" name="Footer Placeholder 2">
              <a:extLst>
                <a:ext uri="{FF2B5EF4-FFF2-40B4-BE49-F238E27FC236}">
                  <a16:creationId xmlns:a16="http://schemas.microsoft.com/office/drawing/2014/main" id="{F13DA879-7116-3F2C-92EE-E499B4B008AE}"/>
                </a:ext>
              </a:extLst>
            </p:cNvPr>
            <p:cNvSpPr txBox="1">
              <a:spLocks/>
            </p:cNvSpPr>
            <p:nvPr/>
          </p:nvSpPr>
          <p:spPr>
            <a:xfrm>
              <a:off x="6985556" y="6495328"/>
              <a:ext cx="5206444" cy="362671"/>
            </a:xfrm>
            <a:prstGeom prst="rect">
              <a:avLst/>
            </a:prstGeom>
          </p:spPr>
          <p:txBody>
            <a:bodyPr vert="horz" lIns="91440" tIns="45720" rIns="274320" bIns="45720" rtlCol="0" anchor="ctr"/>
            <a:lstStyle>
              <a:defPPr>
                <a:defRPr lang="en-US"/>
              </a:defPPr>
              <a:lvl1pPr marL="0" algn="ctr" defTabSz="914400" rtl="0" eaLnBrk="1" latinLnBrk="0" hangingPunct="1">
                <a:defRPr sz="1100" kern="1200" spc="50" baseline="0">
                  <a:solidFill>
                    <a:schemeClr val="accent6">
                      <a:lumMod val="9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+mn-cs"/>
                </a:rPr>
                <a:t> www.vorne.com • 1.630.875.3600 • </a:t>
              </a:r>
              <a:r>
                <a:rPr kumimoji="0" lang="en-US" sz="1100" b="0" i="0" u="none" strike="noStrike" kern="1200" cap="none" spc="5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+mn-cs"/>
                </a:rPr>
                <a:t>© 2026 </a:t>
              </a:r>
              <a:r>
                <a:rPr kumimoji="0" lang="en-US" sz="1100" b="0" i="0" u="none" strike="noStrike" kern="1200" cap="none" spc="5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+mn-cs"/>
                </a:rPr>
                <a:t>Vorne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352072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803844F-30F2-6163-9CE5-26491014C9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9D671CC3-F37C-452B-6754-BCC3241E6CE3}"/>
              </a:ext>
            </a:extLst>
          </p:cNvPr>
          <p:cNvSpPr/>
          <p:nvPr/>
        </p:nvSpPr>
        <p:spPr>
          <a:xfrm>
            <a:off x="-14290" y="17565"/>
            <a:ext cx="5372100" cy="649287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B6F5626-1CF7-EE24-A6A3-F9B0EC3F2EEC}"/>
              </a:ext>
            </a:extLst>
          </p:cNvPr>
          <p:cNvSpPr/>
          <p:nvPr/>
        </p:nvSpPr>
        <p:spPr>
          <a:xfrm>
            <a:off x="1" y="940904"/>
            <a:ext cx="3505200" cy="29656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92351A7-B5D5-F632-B819-0F11392F4A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3491" y="397678"/>
            <a:ext cx="4687319" cy="839788"/>
          </a:xfrm>
        </p:spPr>
        <p:txBody>
          <a:bodyPr>
            <a:normAutofit/>
          </a:bodyPr>
          <a:lstStyle/>
          <a:p>
            <a:r>
              <a:rPr lang="en-US" b="1" spc="200" dirty="0">
                <a:latin typeface="Helvetica" panose="020B0604020202020204" pitchFamily="34" charset="0"/>
                <a:cs typeface="Helvetica" panose="020B0604020202020204" pitchFamily="34" charset="0"/>
              </a:rPr>
              <a:t>Performing </a:t>
            </a:r>
            <a:r>
              <a:rPr lang="en-US" b="1" spc="200" dirty="0">
                <a:solidFill>
                  <a:srgbClr val="1070C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Actions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7823382-AFD6-F73E-C2F1-50752D4A9B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13490" y="1281333"/>
            <a:ext cx="5061893" cy="655955"/>
          </a:xfrm>
        </p:spPr>
        <p:txBody>
          <a:bodyPr>
            <a:noAutofit/>
          </a:bodyPr>
          <a:lstStyle/>
          <a:p>
            <a:r>
              <a:rPr lang="en-US" sz="2000" spc="130" dirty="0">
                <a:solidFill>
                  <a:schemeClr val="accent1"/>
                </a:solidFill>
                <a:latin typeface="Helvetica" pitchFamily="2" charset="0"/>
                <a:cs typeface="Euphemia UCAS" panose="020B0503040102020104" pitchFamily="34" charset="-79"/>
              </a:rPr>
              <a:t>Actions can be performed in</a:t>
            </a:r>
            <a:br>
              <a:rPr lang="en-US" sz="2000" spc="130" dirty="0">
                <a:solidFill>
                  <a:schemeClr val="accent1"/>
                </a:solidFill>
                <a:latin typeface="Helvetica" pitchFamily="2" charset="0"/>
                <a:cs typeface="Euphemia UCAS" panose="020B0503040102020104" pitchFamily="34" charset="-79"/>
              </a:rPr>
            </a:br>
            <a:r>
              <a:rPr lang="en-US" sz="2000" spc="130" dirty="0">
                <a:solidFill>
                  <a:schemeClr val="accent1"/>
                </a:solidFill>
                <a:latin typeface="Helvetica" pitchFamily="2" charset="0"/>
                <a:cs typeface="Euphemia UCAS" panose="020B0503040102020104" pitchFamily="34" charset="-79"/>
              </a:rPr>
              <a:t>several ways.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3AC06644-3F53-0086-E077-99759E5B17E5}"/>
              </a:ext>
            </a:extLst>
          </p:cNvPr>
          <p:cNvSpPr txBox="1">
            <a:spLocks/>
          </p:cNvSpPr>
          <p:nvPr/>
        </p:nvSpPr>
        <p:spPr>
          <a:xfrm>
            <a:off x="613466" y="2158657"/>
            <a:ext cx="4145167" cy="37584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070C0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1600" b="0" i="0" u="none" strike="noStrike" kern="1200" cap="none" spc="7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Barcode scanner (connects to device via USB)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070C0"/>
              </a:buClr>
              <a:buSzTx/>
              <a:buFont typeface="Wingdings" pitchFamily="2" charset="2"/>
              <a:buChar char="§"/>
              <a:tabLst/>
              <a:defRPr/>
            </a:pPr>
            <a:r>
              <a:rPr lang="en-US" spc="70" dirty="0">
                <a:solidFill>
                  <a:srgbClr val="464646"/>
                </a:solidFill>
              </a:rPr>
              <a:t>Touch interface on device (for certain models)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070C0"/>
              </a:buClr>
              <a:buSzTx/>
              <a:buFont typeface="Wingdings" pitchFamily="2" charset="2"/>
              <a:buChar char="§"/>
              <a:tabLst/>
              <a:defRPr/>
            </a:pPr>
            <a:r>
              <a:rPr lang="en-US" spc="70" dirty="0">
                <a:solidFill>
                  <a:srgbClr val="464646"/>
                </a:solidFill>
              </a:rPr>
              <a:t>Touch interface on tablet or phone (XL Sidekick App)</a:t>
            </a:r>
            <a:endParaRPr kumimoji="0" lang="en-US" sz="1600" b="0" i="0" u="none" strike="noStrike" kern="1200" cap="none" spc="7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22" name="Footer Placeholder 2">
            <a:extLst>
              <a:ext uri="{FF2B5EF4-FFF2-40B4-BE49-F238E27FC236}">
                <a16:creationId xmlns:a16="http://schemas.microsoft.com/office/drawing/2014/main" id="{85D8D3FE-1D08-4A3E-CC0F-896912D9FBF6}"/>
              </a:ext>
            </a:extLst>
          </p:cNvPr>
          <p:cNvSpPr txBox="1">
            <a:spLocks/>
          </p:cNvSpPr>
          <p:nvPr/>
        </p:nvSpPr>
        <p:spPr>
          <a:xfrm>
            <a:off x="5395452" y="6523040"/>
            <a:ext cx="1401097" cy="365125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1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6D356AC-15A0-E780-40A1-430541332C17}"/>
              </a:ext>
            </a:extLst>
          </p:cNvPr>
          <p:cNvSpPr/>
          <p:nvPr/>
        </p:nvSpPr>
        <p:spPr>
          <a:xfrm>
            <a:off x="-7" y="6495328"/>
            <a:ext cx="12206298" cy="3626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" name="Footer Placeholder 2">
            <a:extLst>
              <a:ext uri="{FF2B5EF4-FFF2-40B4-BE49-F238E27FC236}">
                <a16:creationId xmlns:a16="http://schemas.microsoft.com/office/drawing/2014/main" id="{2A5989FD-813E-D77E-5FE4-962B7E123AC5}"/>
              </a:ext>
            </a:extLst>
          </p:cNvPr>
          <p:cNvSpPr txBox="1">
            <a:spLocks/>
          </p:cNvSpPr>
          <p:nvPr/>
        </p:nvSpPr>
        <p:spPr>
          <a:xfrm>
            <a:off x="-8" y="6495328"/>
            <a:ext cx="2802194" cy="362671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1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Title Part 1 </a:t>
            </a:r>
            <a:r>
              <a:rPr kumimoji="0" lang="en-US" sz="1100" b="0" i="0" u="none" strike="noStrike" kern="1200" cap="none" spc="1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Section 1</a:t>
            </a:r>
          </a:p>
        </p:txBody>
      </p:sp>
      <p:sp>
        <p:nvSpPr>
          <p:cNvPr id="11" name="Footer Placeholder 2">
            <a:extLst>
              <a:ext uri="{FF2B5EF4-FFF2-40B4-BE49-F238E27FC236}">
                <a16:creationId xmlns:a16="http://schemas.microsoft.com/office/drawing/2014/main" id="{E76F102F-9E11-BBEB-2B10-8ADC05573717}"/>
              </a:ext>
            </a:extLst>
          </p:cNvPr>
          <p:cNvSpPr txBox="1">
            <a:spLocks/>
          </p:cNvSpPr>
          <p:nvPr/>
        </p:nvSpPr>
        <p:spPr>
          <a:xfrm>
            <a:off x="6985556" y="6495328"/>
            <a:ext cx="5206444" cy="362671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www.vorne.com • 1.630.875.3600 • </a:t>
            </a:r>
            <a:r>
              <a:rPr kumimoji="0" lang="en-US" sz="1100" b="0" i="0" u="none" strike="noStrike" kern="1200" cap="none" spc="5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© 2026 </a:t>
            </a:r>
            <a:r>
              <a:rPr kumimoji="0" lang="en-US" sz="1100" b="0" i="0" u="none" strike="noStrike" kern="1200" cap="none" spc="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Vorne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A2C11A7-FAD3-18C6-2F4A-DE79F212C8E8}"/>
              </a:ext>
            </a:extLst>
          </p:cNvPr>
          <p:cNvGrpSpPr/>
          <p:nvPr/>
        </p:nvGrpSpPr>
        <p:grpSpPr>
          <a:xfrm>
            <a:off x="7518958" y="940904"/>
            <a:ext cx="2201765" cy="1664864"/>
            <a:chOff x="7211111" y="2375584"/>
            <a:chExt cx="4494207" cy="3398293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E397C182-9608-2B60-9B23-1718491F88F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529" t="11702" r="20564" b="8041"/>
            <a:stretch>
              <a:fillRect/>
            </a:stretch>
          </p:blipFill>
          <p:spPr>
            <a:xfrm rot="5400000">
              <a:off x="7759068" y="1827627"/>
              <a:ext cx="3398293" cy="4494207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747E03FE-9DF9-0749-E492-A0BB6A57CB2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436667" y="2573521"/>
              <a:ext cx="3873107" cy="2910140"/>
            </a:xfrm>
            <a:prstGeom prst="rect">
              <a:avLst/>
            </a:prstGeom>
          </p:spPr>
        </p:pic>
      </p:grpSp>
      <p:pic>
        <p:nvPicPr>
          <p:cNvPr id="17" name="Picture 2" descr="Industrial Barcode Reader Kit">
            <a:extLst>
              <a:ext uri="{FF2B5EF4-FFF2-40B4-BE49-F238E27FC236}">
                <a16:creationId xmlns:a16="http://schemas.microsoft.com/office/drawing/2014/main" id="{F68C4995-3A40-7CB7-2E23-50970759B5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740" y="512707"/>
            <a:ext cx="3334964" cy="2223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8" descr="A black electronic device with buttons&#10;&#10;AI-generated content may be incorrect.">
            <a:extLst>
              <a:ext uri="{FF2B5EF4-FFF2-40B4-BE49-F238E27FC236}">
                <a16:creationId xmlns:a16="http://schemas.microsoft.com/office/drawing/2014/main" id="{D5E06563-118E-769F-054A-3F4F8240156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57926" y="1422150"/>
            <a:ext cx="7772400" cy="4397974"/>
          </a:xfrm>
          <a:prstGeom prst="rect">
            <a:avLst/>
          </a:prstGeom>
        </p:spPr>
      </p:pic>
      <p:pic>
        <p:nvPicPr>
          <p:cNvPr id="24" name="Picture 23" descr="A screen shot of a device&#10;&#10;AI-generated content may be incorrect.">
            <a:extLst>
              <a:ext uri="{FF2B5EF4-FFF2-40B4-BE49-F238E27FC236}">
                <a16:creationId xmlns:a16="http://schemas.microsoft.com/office/drawing/2014/main" id="{43F4B00F-5A23-6F52-233B-6FD645EF864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48292" y="3641099"/>
            <a:ext cx="5738437" cy="3247066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F816915B-6F54-048D-7689-AD227C2B2886}"/>
              </a:ext>
            </a:extLst>
          </p:cNvPr>
          <p:cNvGrpSpPr/>
          <p:nvPr/>
        </p:nvGrpSpPr>
        <p:grpSpPr>
          <a:xfrm>
            <a:off x="-7" y="6495328"/>
            <a:ext cx="12206298" cy="392837"/>
            <a:chOff x="-7" y="6495328"/>
            <a:chExt cx="12206298" cy="392837"/>
          </a:xfrm>
        </p:grpSpPr>
        <p:sp>
          <p:nvSpPr>
            <p:cNvPr id="8" name="Footer Placeholder 2">
              <a:extLst>
                <a:ext uri="{FF2B5EF4-FFF2-40B4-BE49-F238E27FC236}">
                  <a16:creationId xmlns:a16="http://schemas.microsoft.com/office/drawing/2014/main" id="{D37B16B8-1073-5C19-F306-E6A900AAFBFF}"/>
                </a:ext>
              </a:extLst>
            </p:cNvPr>
            <p:cNvSpPr txBox="1">
              <a:spLocks/>
            </p:cNvSpPr>
            <p:nvPr/>
          </p:nvSpPr>
          <p:spPr>
            <a:xfrm>
              <a:off x="5395452" y="6523040"/>
              <a:ext cx="1401097" cy="365125"/>
            </a:xfrm>
            <a:prstGeom prst="rect">
              <a:avLst/>
            </a:prstGeom>
          </p:spPr>
          <p:txBody>
            <a:bodyPr vert="horz" lIns="91440" tIns="45720" rIns="274320" bIns="45720" rtlCol="0" anchor="ctr"/>
            <a:lstStyle>
              <a:defPPr>
                <a:defRPr lang="en-US"/>
              </a:defPPr>
              <a:lvl1pPr marL="0" algn="ctr" defTabSz="914400" rtl="0" eaLnBrk="1" latinLnBrk="0" hangingPunct="1">
                <a:defRPr sz="1100" kern="1200" spc="50" baseline="0">
                  <a:solidFill>
                    <a:schemeClr val="accent6">
                      <a:lumMod val="9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1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B7E0572F-EEAA-1323-BE4B-CC687BB04D6B}"/>
                </a:ext>
              </a:extLst>
            </p:cNvPr>
            <p:cNvSpPr/>
            <p:nvPr/>
          </p:nvSpPr>
          <p:spPr>
            <a:xfrm>
              <a:off x="-7" y="6495328"/>
              <a:ext cx="12206298" cy="36267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" name="Footer Placeholder 2">
              <a:extLst>
                <a:ext uri="{FF2B5EF4-FFF2-40B4-BE49-F238E27FC236}">
                  <a16:creationId xmlns:a16="http://schemas.microsoft.com/office/drawing/2014/main" id="{4061F119-3E8A-E8E4-B1BD-863192961488}"/>
                </a:ext>
              </a:extLst>
            </p:cNvPr>
            <p:cNvSpPr txBox="1">
              <a:spLocks/>
            </p:cNvSpPr>
            <p:nvPr/>
          </p:nvSpPr>
          <p:spPr>
            <a:xfrm>
              <a:off x="6985556" y="6495328"/>
              <a:ext cx="5206444" cy="362671"/>
            </a:xfrm>
            <a:prstGeom prst="rect">
              <a:avLst/>
            </a:prstGeom>
          </p:spPr>
          <p:txBody>
            <a:bodyPr vert="horz" lIns="91440" tIns="45720" rIns="274320" bIns="45720" rtlCol="0" anchor="ctr"/>
            <a:lstStyle>
              <a:defPPr>
                <a:defRPr lang="en-US"/>
              </a:defPPr>
              <a:lvl1pPr marL="0" algn="ctr" defTabSz="914400" rtl="0" eaLnBrk="1" latinLnBrk="0" hangingPunct="1">
                <a:defRPr sz="1100" kern="1200" spc="50" baseline="0">
                  <a:solidFill>
                    <a:schemeClr val="accent6">
                      <a:lumMod val="9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+mn-cs"/>
                </a:rPr>
                <a:t> www.vorne.com • 1.630.875.3600 • </a:t>
              </a:r>
              <a:r>
                <a:rPr kumimoji="0" lang="en-US" sz="1100" b="0" i="0" u="none" strike="noStrike" kern="1200" cap="none" spc="5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+mn-cs"/>
                </a:rPr>
                <a:t>© 2026 </a:t>
              </a:r>
              <a:r>
                <a:rPr kumimoji="0" lang="en-US" sz="1100" b="0" i="0" u="none" strike="noStrike" kern="1200" cap="none" spc="5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+mn-cs"/>
                </a:rPr>
                <a:t>Vorne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235582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AF971D6-95F3-1E44-5AAB-61CE1230D0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EB499310-C88F-9B41-7004-83C7A95E61D0}"/>
              </a:ext>
            </a:extLst>
          </p:cNvPr>
          <p:cNvSpPr/>
          <p:nvPr/>
        </p:nvSpPr>
        <p:spPr>
          <a:xfrm>
            <a:off x="0" y="0"/>
            <a:ext cx="5372100" cy="649287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A160A15-2FA3-F5C5-BF8C-D6F240FF6920}"/>
              </a:ext>
            </a:extLst>
          </p:cNvPr>
          <p:cNvSpPr/>
          <p:nvPr/>
        </p:nvSpPr>
        <p:spPr>
          <a:xfrm>
            <a:off x="1" y="940904"/>
            <a:ext cx="3505200" cy="29656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B53305D-DB6D-E2AB-263C-6166AF24B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3491" y="397678"/>
            <a:ext cx="7166114" cy="839788"/>
          </a:xfrm>
        </p:spPr>
        <p:txBody>
          <a:bodyPr/>
          <a:lstStyle/>
          <a:p>
            <a:r>
              <a:rPr lang="en-US" b="1" spc="200" dirty="0">
                <a:latin typeface="Helvetica" panose="020B0604020202020204" pitchFamily="34" charset="0"/>
                <a:cs typeface="Helvetica" panose="020B0604020202020204" pitchFamily="34" charset="0"/>
              </a:rPr>
              <a:t>Start </a:t>
            </a:r>
            <a:r>
              <a:rPr lang="en-US" b="1" spc="200" dirty="0">
                <a:solidFill>
                  <a:srgbClr val="1070C0"/>
                </a:solidFill>
                <a:latin typeface="Helvetica" panose="020B0604020202020204" pitchFamily="34" charset="0"/>
              </a:rPr>
              <a:t>Shift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FD0ACFB-2F1F-0E3A-32A3-72B56685F9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13490" y="1281333"/>
            <a:ext cx="4958609" cy="655955"/>
          </a:xfrm>
        </p:spPr>
        <p:txBody>
          <a:bodyPr>
            <a:noAutofit/>
          </a:bodyPr>
          <a:lstStyle/>
          <a:p>
            <a:r>
              <a:rPr lang="en-US" sz="2000" spc="130" dirty="0">
                <a:solidFill>
                  <a:schemeClr val="accent1"/>
                </a:solidFill>
                <a:latin typeface="Helvetica" pitchFamily="2" charset="0"/>
                <a:cs typeface="Euphemia UCAS" panose="020B0503040102020104" pitchFamily="34" charset="-79"/>
              </a:rPr>
              <a:t>Our shift begins automatically.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239B7265-DAF3-99AC-9291-16991B3174FB}"/>
              </a:ext>
            </a:extLst>
          </p:cNvPr>
          <p:cNvSpPr txBox="1">
            <a:spLocks/>
          </p:cNvSpPr>
          <p:nvPr/>
        </p:nvSpPr>
        <p:spPr>
          <a:xfrm>
            <a:off x="613466" y="2158657"/>
            <a:ext cx="4145167" cy="37584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070C0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1600" b="0" i="0" u="none" strike="noStrike" kern="1200" cap="none" spc="7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Shift </a:t>
            </a:r>
            <a:r>
              <a:rPr lang="en-US" spc="70" dirty="0">
                <a:solidFill>
                  <a:srgbClr val="464646"/>
                </a:solidFill>
              </a:rPr>
              <a:t>begins </a:t>
            </a:r>
            <a:r>
              <a:rPr kumimoji="0" lang="en-US" sz="1600" b="0" i="0" u="none" strike="noStrike" kern="1200" cap="none" spc="7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at scheduled start time (XL automatically begins the shift)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070C0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1600" i="0" u="none" strike="noStrike" kern="1200" cap="none" spc="7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Scoreboard </a:t>
            </a:r>
            <a:r>
              <a:rPr kumimoji="0" lang="en-US" sz="1600" b="0" i="0" u="none" strike="noStrike" kern="1200" cap="none" spc="7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(</a:t>
            </a:r>
            <a:r>
              <a:rPr kumimoji="0" lang="en-US" sz="1600" i="0" u="none" strike="noStrike" kern="1200" cap="none" spc="7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shows </a:t>
            </a:r>
            <a:r>
              <a:rPr kumimoji="0" lang="en-US" sz="1600" b="0" i="0" u="none" strike="noStrike" kern="1200" cap="none" spc="7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Shift ID, then KPIs)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070C0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1600" b="0" i="0" u="none" strike="noStrike" kern="1200" cap="none" spc="7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XL counts time outside of the shift as Not Scheduled (so it does not affect OEE)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070C0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600" b="0" i="0" u="none" strike="noStrike" kern="1200" cap="none" spc="7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22" name="Footer Placeholder 2">
            <a:extLst>
              <a:ext uri="{FF2B5EF4-FFF2-40B4-BE49-F238E27FC236}">
                <a16:creationId xmlns:a16="http://schemas.microsoft.com/office/drawing/2014/main" id="{49E9953D-3895-02B5-7E8A-6A311D0B89C8}"/>
              </a:ext>
            </a:extLst>
          </p:cNvPr>
          <p:cNvSpPr txBox="1">
            <a:spLocks/>
          </p:cNvSpPr>
          <p:nvPr/>
        </p:nvSpPr>
        <p:spPr>
          <a:xfrm>
            <a:off x="5395452" y="6523040"/>
            <a:ext cx="1401097" cy="365125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1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3339A15-4DD3-2E65-66C2-E2E532B2A868}"/>
              </a:ext>
            </a:extLst>
          </p:cNvPr>
          <p:cNvSpPr/>
          <p:nvPr/>
        </p:nvSpPr>
        <p:spPr>
          <a:xfrm>
            <a:off x="-7" y="6495328"/>
            <a:ext cx="12206298" cy="3626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" name="Footer Placeholder 2">
            <a:extLst>
              <a:ext uri="{FF2B5EF4-FFF2-40B4-BE49-F238E27FC236}">
                <a16:creationId xmlns:a16="http://schemas.microsoft.com/office/drawing/2014/main" id="{1C28412F-E87A-BE60-F64E-AFC6DC2AEB99}"/>
              </a:ext>
            </a:extLst>
          </p:cNvPr>
          <p:cNvSpPr txBox="1">
            <a:spLocks/>
          </p:cNvSpPr>
          <p:nvPr/>
        </p:nvSpPr>
        <p:spPr>
          <a:xfrm>
            <a:off x="-8" y="6495328"/>
            <a:ext cx="2802194" cy="362671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1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Title Part 1 </a:t>
            </a:r>
            <a:r>
              <a:rPr kumimoji="0" lang="en-US" sz="1100" b="0" i="0" u="none" strike="noStrike" kern="1200" cap="none" spc="1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Section 1</a:t>
            </a:r>
          </a:p>
        </p:txBody>
      </p:sp>
      <p:sp>
        <p:nvSpPr>
          <p:cNvPr id="11" name="Footer Placeholder 2">
            <a:extLst>
              <a:ext uri="{FF2B5EF4-FFF2-40B4-BE49-F238E27FC236}">
                <a16:creationId xmlns:a16="http://schemas.microsoft.com/office/drawing/2014/main" id="{83177A51-7E30-F9AD-D544-7BAF78DFFA11}"/>
              </a:ext>
            </a:extLst>
          </p:cNvPr>
          <p:cNvSpPr txBox="1">
            <a:spLocks/>
          </p:cNvSpPr>
          <p:nvPr/>
        </p:nvSpPr>
        <p:spPr>
          <a:xfrm>
            <a:off x="6985556" y="6495328"/>
            <a:ext cx="5206444" cy="362671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www.vorne.com • 1.630.875.3600 • </a:t>
            </a:r>
            <a:r>
              <a:rPr kumimoji="0" lang="en-US" sz="1100" b="0" i="0" u="none" strike="noStrike" kern="1200" cap="none" spc="5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© 2026 </a:t>
            </a:r>
            <a:r>
              <a:rPr kumimoji="0" lang="en-US" sz="1100" b="0" i="0" u="none" strike="noStrike" kern="1200" cap="none" spc="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Vorne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0113E87-AFF6-AC44-1DC5-9770EA5EDDB1}"/>
              </a:ext>
            </a:extLst>
          </p:cNvPr>
          <p:cNvSpPr txBox="1"/>
          <p:nvPr/>
        </p:nvSpPr>
        <p:spPr>
          <a:xfrm>
            <a:off x="7604769" y="3590640"/>
            <a:ext cx="26546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rgbClr val="1070C0"/>
                </a:solidFill>
                <a:latin typeface="Helvetica" panose="020B0604020202020204" pitchFamily="34" charset="0"/>
                <a:ea typeface="Tahoma" panose="020B0604030504040204" pitchFamily="34" charset="0"/>
                <a:cs typeface="Helvetica" panose="020B0604020202020204" pitchFamily="34" charset="0"/>
              </a:rPr>
              <a:t>Welcome !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FEE61215-F139-00B7-7B14-D7C2AA6F8ED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745166" y="2177520"/>
            <a:ext cx="2373832" cy="144018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70C1E1F-8B87-53FC-A886-348F489E489C}"/>
              </a:ext>
            </a:extLst>
          </p:cNvPr>
          <p:cNvSpPr txBox="1"/>
          <p:nvPr/>
        </p:nvSpPr>
        <p:spPr>
          <a:xfrm>
            <a:off x="7560482" y="5667195"/>
            <a:ext cx="2743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rgbClr val="1070C0"/>
                </a:solidFill>
                <a:latin typeface="Helvetica" panose="020B0604020202020204" pitchFamily="34" charset="0"/>
                <a:ea typeface="Tahoma" panose="020B0604030504040204" pitchFamily="34" charset="0"/>
                <a:cs typeface="Helvetica" panose="020B0604020202020204" pitchFamily="34" charset="0"/>
              </a:rPr>
              <a:t>KPI Screen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4C4B541C-117F-88A3-0F95-81AA6069FA9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745166" y="4231847"/>
            <a:ext cx="2373832" cy="1440180"/>
          </a:xfrm>
          <a:prstGeom prst="rect">
            <a:avLst/>
          </a:prstGeom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03201BC5-2968-D68A-FEA1-EA9C2D2797D7}"/>
              </a:ext>
            </a:extLst>
          </p:cNvPr>
          <p:cNvSpPr/>
          <p:nvPr/>
        </p:nvSpPr>
        <p:spPr>
          <a:xfrm rot="10800000">
            <a:off x="8716747" y="3986048"/>
            <a:ext cx="430671" cy="176337"/>
          </a:xfrm>
          <a:prstGeom prst="triangl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BF646F55-37F7-CB78-AFA1-8EF4822B95D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13927" y="752588"/>
            <a:ext cx="836311" cy="836311"/>
          </a:xfrm>
          <a:prstGeom prst="rect">
            <a:avLst/>
          </a:prstGeom>
        </p:spPr>
      </p:pic>
      <p:sp>
        <p:nvSpPr>
          <p:cNvPr id="21" name="Isosceles Triangle 18">
            <a:extLst>
              <a:ext uri="{FF2B5EF4-FFF2-40B4-BE49-F238E27FC236}">
                <a16:creationId xmlns:a16="http://schemas.microsoft.com/office/drawing/2014/main" id="{6A28699D-020F-B170-341E-89BC64DAAAED}"/>
              </a:ext>
            </a:extLst>
          </p:cNvPr>
          <p:cNvSpPr/>
          <p:nvPr/>
        </p:nvSpPr>
        <p:spPr>
          <a:xfrm rot="10800000">
            <a:off x="8716747" y="1815634"/>
            <a:ext cx="430671" cy="176337"/>
          </a:xfrm>
          <a:prstGeom prst="triangl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47B4613B-B60A-BBDB-B747-A0AB32AD4B87}"/>
              </a:ext>
            </a:extLst>
          </p:cNvPr>
          <p:cNvGrpSpPr/>
          <p:nvPr/>
        </p:nvGrpSpPr>
        <p:grpSpPr>
          <a:xfrm>
            <a:off x="2102529" y="5645062"/>
            <a:ext cx="1399314" cy="690590"/>
            <a:chOff x="10399545" y="5430485"/>
            <a:chExt cx="1399314" cy="690590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ABA1ED91-8EFB-0A0E-0654-C254F8B35D9A}"/>
                </a:ext>
              </a:extLst>
            </p:cNvPr>
            <p:cNvSpPr txBox="1"/>
            <p:nvPr/>
          </p:nvSpPr>
          <p:spPr>
            <a:xfrm>
              <a:off x="10980459" y="5645062"/>
              <a:ext cx="8184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Select One</a:t>
              </a:r>
            </a:p>
          </p:txBody>
        </p:sp>
        <p:sp>
          <p:nvSpPr>
            <p:cNvPr id="32" name="Isosceles Triangle 17">
              <a:extLst>
                <a:ext uri="{FF2B5EF4-FFF2-40B4-BE49-F238E27FC236}">
                  <a16:creationId xmlns:a16="http://schemas.microsoft.com/office/drawing/2014/main" id="{CB80EBEC-E474-F769-F1EA-206DF164FC07}"/>
                </a:ext>
              </a:extLst>
            </p:cNvPr>
            <p:cNvSpPr/>
            <p:nvPr/>
          </p:nvSpPr>
          <p:spPr>
            <a:xfrm>
              <a:off x="10399545" y="5430485"/>
              <a:ext cx="812636" cy="661281"/>
            </a:xfrm>
            <a:prstGeom prst="triangle">
              <a:avLst/>
            </a:prstGeom>
            <a:solidFill>
              <a:srgbClr val="FFC000"/>
            </a:solidFill>
            <a:ln w="12700">
              <a:solidFill>
                <a:schemeClr val="tx2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0"/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360CF2F7-54C3-E4B5-0E1D-012276138F34}"/>
                </a:ext>
              </a:extLst>
            </p:cNvPr>
            <p:cNvSpPr txBox="1"/>
            <p:nvPr/>
          </p:nvSpPr>
          <p:spPr>
            <a:xfrm>
              <a:off x="10657854" y="5536300"/>
              <a:ext cx="25974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b="1">
                  <a:solidFill>
                    <a:schemeClr val="bg1"/>
                  </a:solidFill>
                </a:rPr>
                <a:t>!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2038F219-B306-CD9B-990E-25C375903C42}"/>
              </a:ext>
            </a:extLst>
          </p:cNvPr>
          <p:cNvGrpSpPr/>
          <p:nvPr/>
        </p:nvGrpSpPr>
        <p:grpSpPr>
          <a:xfrm>
            <a:off x="-7" y="6495328"/>
            <a:ext cx="12206298" cy="392837"/>
            <a:chOff x="-7" y="6495328"/>
            <a:chExt cx="12206298" cy="392837"/>
          </a:xfrm>
        </p:grpSpPr>
        <p:sp>
          <p:nvSpPr>
            <p:cNvPr id="8" name="Footer Placeholder 2">
              <a:extLst>
                <a:ext uri="{FF2B5EF4-FFF2-40B4-BE49-F238E27FC236}">
                  <a16:creationId xmlns:a16="http://schemas.microsoft.com/office/drawing/2014/main" id="{D27AEABC-3417-2C35-9F9E-48429E54B2A2}"/>
                </a:ext>
              </a:extLst>
            </p:cNvPr>
            <p:cNvSpPr txBox="1">
              <a:spLocks/>
            </p:cNvSpPr>
            <p:nvPr/>
          </p:nvSpPr>
          <p:spPr>
            <a:xfrm>
              <a:off x="5395452" y="6523040"/>
              <a:ext cx="1401097" cy="365125"/>
            </a:xfrm>
            <a:prstGeom prst="rect">
              <a:avLst/>
            </a:prstGeom>
          </p:spPr>
          <p:txBody>
            <a:bodyPr vert="horz" lIns="91440" tIns="45720" rIns="274320" bIns="45720" rtlCol="0" anchor="ctr"/>
            <a:lstStyle>
              <a:defPPr>
                <a:defRPr lang="en-US"/>
              </a:defPPr>
              <a:lvl1pPr marL="0" algn="ctr" defTabSz="914400" rtl="0" eaLnBrk="1" latinLnBrk="0" hangingPunct="1">
                <a:defRPr sz="1100" kern="1200" spc="50" baseline="0">
                  <a:solidFill>
                    <a:schemeClr val="accent6">
                      <a:lumMod val="9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1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3FA8D72-EFE5-1330-0704-2E65A6D01E13}"/>
                </a:ext>
              </a:extLst>
            </p:cNvPr>
            <p:cNvSpPr/>
            <p:nvPr/>
          </p:nvSpPr>
          <p:spPr>
            <a:xfrm>
              <a:off x="-7" y="6495328"/>
              <a:ext cx="12206298" cy="36267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2" name="Footer Placeholder 2">
              <a:extLst>
                <a:ext uri="{FF2B5EF4-FFF2-40B4-BE49-F238E27FC236}">
                  <a16:creationId xmlns:a16="http://schemas.microsoft.com/office/drawing/2014/main" id="{A91B7A8F-D089-D6A8-12CB-7F7B9428D3FD}"/>
                </a:ext>
              </a:extLst>
            </p:cNvPr>
            <p:cNvSpPr txBox="1">
              <a:spLocks/>
            </p:cNvSpPr>
            <p:nvPr/>
          </p:nvSpPr>
          <p:spPr>
            <a:xfrm>
              <a:off x="6985556" y="6495328"/>
              <a:ext cx="5206444" cy="362671"/>
            </a:xfrm>
            <a:prstGeom prst="rect">
              <a:avLst/>
            </a:prstGeom>
          </p:spPr>
          <p:txBody>
            <a:bodyPr vert="horz" lIns="91440" tIns="45720" rIns="274320" bIns="45720" rtlCol="0" anchor="ctr"/>
            <a:lstStyle>
              <a:defPPr>
                <a:defRPr lang="en-US"/>
              </a:defPPr>
              <a:lvl1pPr marL="0" algn="ctr" defTabSz="914400" rtl="0" eaLnBrk="1" latinLnBrk="0" hangingPunct="1">
                <a:defRPr sz="1100" kern="1200" spc="50" baseline="0">
                  <a:solidFill>
                    <a:schemeClr val="accent6">
                      <a:lumMod val="9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+mn-cs"/>
                </a:rPr>
                <a:t> www.vorne.com • 1.630.875.3600 • </a:t>
              </a:r>
              <a:r>
                <a:rPr kumimoji="0" lang="en-US" sz="1100" b="0" i="0" u="none" strike="noStrike" kern="1200" cap="none" spc="5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+mn-cs"/>
                </a:rPr>
                <a:t>© 2026 </a:t>
              </a:r>
              <a:r>
                <a:rPr kumimoji="0" lang="en-US" sz="1100" b="0" i="0" u="none" strike="noStrike" kern="1200" cap="none" spc="5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+mn-cs"/>
                </a:rPr>
                <a:t>Vorne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017058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AD4823A-64EB-EAED-00FE-95E16EE4E8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403A798-A851-E564-CB38-04971701E7B8}"/>
              </a:ext>
            </a:extLst>
          </p:cNvPr>
          <p:cNvSpPr/>
          <p:nvPr/>
        </p:nvSpPr>
        <p:spPr>
          <a:xfrm>
            <a:off x="0" y="0"/>
            <a:ext cx="5372100" cy="649287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FDF6B21-EF89-AB3D-2BF6-2614FA347C30}"/>
              </a:ext>
            </a:extLst>
          </p:cNvPr>
          <p:cNvSpPr/>
          <p:nvPr/>
        </p:nvSpPr>
        <p:spPr>
          <a:xfrm>
            <a:off x="1" y="940904"/>
            <a:ext cx="3505200" cy="29656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0FD9673-8F5D-9018-8C1D-AFDDB52D10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3491" y="397678"/>
            <a:ext cx="5766972" cy="839788"/>
          </a:xfrm>
        </p:spPr>
        <p:txBody>
          <a:bodyPr>
            <a:noAutofit/>
          </a:bodyPr>
          <a:lstStyle/>
          <a:p>
            <a:r>
              <a:rPr lang="en-US" b="1" spc="200" dirty="0">
                <a:latin typeface="Helvetica" panose="020B0604020202020204" pitchFamily="34" charset="0"/>
                <a:cs typeface="Helvetica" panose="020B0604020202020204" pitchFamily="34" charset="0"/>
              </a:rPr>
              <a:t>Start </a:t>
            </a:r>
            <a:r>
              <a:rPr lang="en-US" b="1" spc="200" dirty="0">
                <a:solidFill>
                  <a:srgbClr val="1070C0"/>
                </a:solidFill>
                <a:latin typeface="Helvetica" panose="020B0604020202020204" pitchFamily="34" charset="0"/>
              </a:rPr>
              <a:t>Shift</a:t>
            </a:r>
            <a:endParaRPr lang="en-US" b="1" spc="200" dirty="0">
              <a:solidFill>
                <a:srgbClr val="1070C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ADDB50C-366C-EED9-0B02-8037CA5147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13490" y="1281333"/>
            <a:ext cx="6114632" cy="655955"/>
          </a:xfrm>
        </p:spPr>
        <p:txBody>
          <a:bodyPr>
            <a:noAutofit/>
          </a:bodyPr>
          <a:lstStyle/>
          <a:p>
            <a:r>
              <a:rPr lang="en-US" sz="2000" spc="130" dirty="0">
                <a:solidFill>
                  <a:schemeClr val="accent1"/>
                </a:solidFill>
                <a:latin typeface="Helvetica" pitchFamily="2" charset="0"/>
                <a:cs typeface="Euphemia UCAS" panose="020B0503040102020104" pitchFamily="34" charset="-79"/>
              </a:rPr>
              <a:t>Our shift begins when we </a:t>
            </a:r>
            <a:br>
              <a:rPr lang="en-US" sz="2000" spc="130" dirty="0">
                <a:solidFill>
                  <a:schemeClr val="accent1"/>
                </a:solidFill>
                <a:latin typeface="Helvetica" pitchFamily="2" charset="0"/>
                <a:cs typeface="Euphemia UCAS" panose="020B0503040102020104" pitchFamily="34" charset="-79"/>
              </a:rPr>
            </a:br>
            <a:r>
              <a:rPr lang="en-US" sz="2000" spc="130" dirty="0">
                <a:solidFill>
                  <a:schemeClr val="accent1"/>
                </a:solidFill>
                <a:latin typeface="Helvetica" pitchFamily="2" charset="0"/>
                <a:cs typeface="Euphemia UCAS" panose="020B0503040102020104" pitchFamily="34" charset="-79"/>
              </a:rPr>
              <a:t>perform an action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8687C379-9383-8C4F-756E-C649041D9788}"/>
              </a:ext>
            </a:extLst>
          </p:cNvPr>
          <p:cNvSpPr txBox="1">
            <a:spLocks/>
          </p:cNvSpPr>
          <p:nvPr/>
        </p:nvSpPr>
        <p:spPr>
          <a:xfrm>
            <a:off x="613466" y="2158657"/>
            <a:ext cx="4145167" cy="37584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070C0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1600" b="0" i="0" u="none" strike="noStrike" kern="1200" cap="none" spc="7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Operator begins shift (by scanning the Shift ID barcode or pressing the Shift ID button)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070C0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1600" b="0" i="0" u="none" strike="noStrike" kern="1200" cap="none" spc="7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Scoreboard (shows Shift ID, then KPIs)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070C0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1600" b="0" i="0" u="none" strike="noStrike" kern="1200" cap="none" spc="7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XL counts time outside of the shift as Not Scheduled (so it does not affect OEE)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070C0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600" b="0" i="0" u="none" strike="noStrike" kern="1200" cap="none" spc="7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22" name="Footer Placeholder 2">
            <a:extLst>
              <a:ext uri="{FF2B5EF4-FFF2-40B4-BE49-F238E27FC236}">
                <a16:creationId xmlns:a16="http://schemas.microsoft.com/office/drawing/2014/main" id="{460A9D6A-D215-860C-01CD-C36D9D010961}"/>
              </a:ext>
            </a:extLst>
          </p:cNvPr>
          <p:cNvSpPr txBox="1">
            <a:spLocks/>
          </p:cNvSpPr>
          <p:nvPr/>
        </p:nvSpPr>
        <p:spPr>
          <a:xfrm>
            <a:off x="5395452" y="6523040"/>
            <a:ext cx="1401097" cy="365125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1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A43BE2E-EBA4-5593-F03B-085148507100}"/>
              </a:ext>
            </a:extLst>
          </p:cNvPr>
          <p:cNvSpPr/>
          <p:nvPr/>
        </p:nvSpPr>
        <p:spPr>
          <a:xfrm>
            <a:off x="-7" y="6495328"/>
            <a:ext cx="12206298" cy="3626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" name="Footer Placeholder 2">
            <a:extLst>
              <a:ext uri="{FF2B5EF4-FFF2-40B4-BE49-F238E27FC236}">
                <a16:creationId xmlns:a16="http://schemas.microsoft.com/office/drawing/2014/main" id="{06C30502-2E0D-F23C-CD02-BDD9E3530AB2}"/>
              </a:ext>
            </a:extLst>
          </p:cNvPr>
          <p:cNvSpPr txBox="1">
            <a:spLocks/>
          </p:cNvSpPr>
          <p:nvPr/>
        </p:nvSpPr>
        <p:spPr>
          <a:xfrm>
            <a:off x="-8" y="6495328"/>
            <a:ext cx="2802194" cy="362671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1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Title Part 1 </a:t>
            </a:r>
            <a:r>
              <a:rPr kumimoji="0" lang="en-US" sz="1100" b="0" i="0" u="none" strike="noStrike" kern="1200" cap="none" spc="1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Section 1</a:t>
            </a:r>
          </a:p>
        </p:txBody>
      </p:sp>
      <p:sp>
        <p:nvSpPr>
          <p:cNvPr id="11" name="Footer Placeholder 2">
            <a:extLst>
              <a:ext uri="{FF2B5EF4-FFF2-40B4-BE49-F238E27FC236}">
                <a16:creationId xmlns:a16="http://schemas.microsoft.com/office/drawing/2014/main" id="{D6D2B223-0966-D31B-F9A7-EFF4C4A24D62}"/>
              </a:ext>
            </a:extLst>
          </p:cNvPr>
          <p:cNvSpPr txBox="1">
            <a:spLocks/>
          </p:cNvSpPr>
          <p:nvPr/>
        </p:nvSpPr>
        <p:spPr>
          <a:xfrm>
            <a:off x="6985556" y="6495328"/>
            <a:ext cx="5206444" cy="362671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www.vorne.com • 1.630.875.3600 • </a:t>
            </a:r>
            <a:r>
              <a:rPr kumimoji="0" lang="en-US" sz="1100" b="0" i="0" u="none" strike="noStrike" kern="1200" cap="none" spc="5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© 2026 </a:t>
            </a:r>
            <a:r>
              <a:rPr kumimoji="0" lang="en-US" sz="1100" b="0" i="0" u="none" strike="noStrike" kern="1200" cap="none" spc="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Vorne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88890CC-E691-3727-59AF-B99E5C80E72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239" t="-1197" r="13105" b="11531"/>
          <a:stretch/>
        </p:blipFill>
        <p:spPr>
          <a:xfrm>
            <a:off x="7008928" y="326954"/>
            <a:ext cx="1600200" cy="1281268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D19A6F1-BAF4-25C4-6069-E4A5310B385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361" t="3845" r="3667" b="8718"/>
          <a:stretch>
            <a:fillRect/>
          </a:stretch>
        </p:blipFill>
        <p:spPr>
          <a:xfrm>
            <a:off x="9196189" y="616789"/>
            <a:ext cx="2126411" cy="664544"/>
          </a:xfrm>
          <a:prstGeom prst="roundRect">
            <a:avLst>
              <a:gd name="adj" fmla="val 20561"/>
            </a:avLst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473297A1-CB20-9088-A500-F5C0388446B3}"/>
              </a:ext>
            </a:extLst>
          </p:cNvPr>
          <p:cNvSpPr txBox="1"/>
          <p:nvPr/>
        </p:nvSpPr>
        <p:spPr>
          <a:xfrm>
            <a:off x="8687323" y="810974"/>
            <a:ext cx="430671" cy="3132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b="1" dirty="0">
                <a:solidFill>
                  <a:srgbClr val="1070C0"/>
                </a:solidFill>
                <a:latin typeface="Helvetica" panose="020B0604020202020204" pitchFamily="34" charset="0"/>
                <a:ea typeface="Tahoma" panose="020B0604030504040204" pitchFamily="34" charset="0"/>
                <a:cs typeface="Helvetica" panose="020B0604020202020204" pitchFamily="34" charset="0"/>
              </a:rPr>
              <a:t>or</a:t>
            </a:r>
            <a:endParaRPr lang="en-US" sz="14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3CBCC35-6C10-96B2-48EE-D8FA110671F9}"/>
              </a:ext>
            </a:extLst>
          </p:cNvPr>
          <p:cNvSpPr txBox="1"/>
          <p:nvPr/>
        </p:nvSpPr>
        <p:spPr>
          <a:xfrm>
            <a:off x="7604769" y="3590640"/>
            <a:ext cx="26546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rgbClr val="1070C0"/>
                </a:solidFill>
                <a:latin typeface="Helvetica" panose="020B0604020202020204" pitchFamily="34" charset="0"/>
                <a:ea typeface="Tahoma" panose="020B0604030504040204" pitchFamily="34" charset="0"/>
                <a:cs typeface="Helvetica" panose="020B0604020202020204" pitchFamily="34" charset="0"/>
              </a:rPr>
              <a:t>Welcome !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469D4F90-E777-A54D-80B1-48DF65C133E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7745166" y="2177520"/>
            <a:ext cx="2373832" cy="1440180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4538DFF2-E5AD-9F2C-04A0-6D0F0857AAD3}"/>
              </a:ext>
            </a:extLst>
          </p:cNvPr>
          <p:cNvSpPr txBox="1"/>
          <p:nvPr/>
        </p:nvSpPr>
        <p:spPr>
          <a:xfrm>
            <a:off x="7560482" y="5667195"/>
            <a:ext cx="2743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rgbClr val="1070C0"/>
                </a:solidFill>
                <a:latin typeface="Helvetica" panose="020B0604020202020204" pitchFamily="34" charset="0"/>
                <a:ea typeface="Tahoma" panose="020B0604030504040204" pitchFamily="34" charset="0"/>
                <a:cs typeface="Helvetica" panose="020B0604020202020204" pitchFamily="34" charset="0"/>
              </a:rPr>
              <a:t>KPI Screen</a:t>
            </a: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0EE05E26-D1E2-75CA-98BE-42648BE7CE9B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7745166" y="4231847"/>
            <a:ext cx="2373832" cy="1440180"/>
          </a:xfrm>
          <a:prstGeom prst="rect">
            <a:avLst/>
          </a:prstGeom>
        </p:spPr>
      </p:pic>
      <p:sp>
        <p:nvSpPr>
          <p:cNvPr id="33" name="Isosceles Triangle 18">
            <a:extLst>
              <a:ext uri="{FF2B5EF4-FFF2-40B4-BE49-F238E27FC236}">
                <a16:creationId xmlns:a16="http://schemas.microsoft.com/office/drawing/2014/main" id="{5BF5114E-C7C1-260F-81FE-725F23803717}"/>
              </a:ext>
            </a:extLst>
          </p:cNvPr>
          <p:cNvSpPr/>
          <p:nvPr/>
        </p:nvSpPr>
        <p:spPr>
          <a:xfrm rot="10800000">
            <a:off x="8716747" y="3986048"/>
            <a:ext cx="430671" cy="176337"/>
          </a:xfrm>
          <a:prstGeom prst="triangl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Isosceles Triangle 18">
            <a:extLst>
              <a:ext uri="{FF2B5EF4-FFF2-40B4-BE49-F238E27FC236}">
                <a16:creationId xmlns:a16="http://schemas.microsoft.com/office/drawing/2014/main" id="{154C5F3A-C5A4-32B4-6A5A-7BED1D7FD0DA}"/>
              </a:ext>
            </a:extLst>
          </p:cNvPr>
          <p:cNvSpPr/>
          <p:nvPr/>
        </p:nvSpPr>
        <p:spPr>
          <a:xfrm rot="10800000">
            <a:off x="8716747" y="1815634"/>
            <a:ext cx="430671" cy="176337"/>
          </a:xfrm>
          <a:prstGeom prst="triangl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F35F5FBA-C020-3A6D-8D22-E8A6E9DF4229}"/>
              </a:ext>
            </a:extLst>
          </p:cNvPr>
          <p:cNvGrpSpPr/>
          <p:nvPr/>
        </p:nvGrpSpPr>
        <p:grpSpPr>
          <a:xfrm>
            <a:off x="2102529" y="5645062"/>
            <a:ext cx="1399314" cy="690590"/>
            <a:chOff x="10399545" y="5430485"/>
            <a:chExt cx="1399314" cy="690590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C043C961-4573-5EE6-A800-B9D027B70374}"/>
                </a:ext>
              </a:extLst>
            </p:cNvPr>
            <p:cNvSpPr txBox="1"/>
            <p:nvPr/>
          </p:nvSpPr>
          <p:spPr>
            <a:xfrm>
              <a:off x="10980459" y="5645062"/>
              <a:ext cx="8184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Select One</a:t>
              </a:r>
            </a:p>
          </p:txBody>
        </p:sp>
        <p:sp>
          <p:nvSpPr>
            <p:cNvPr id="37" name="Isosceles Triangle 17">
              <a:extLst>
                <a:ext uri="{FF2B5EF4-FFF2-40B4-BE49-F238E27FC236}">
                  <a16:creationId xmlns:a16="http://schemas.microsoft.com/office/drawing/2014/main" id="{FF51925C-9909-73C2-78F7-12BC15746D33}"/>
                </a:ext>
              </a:extLst>
            </p:cNvPr>
            <p:cNvSpPr/>
            <p:nvPr/>
          </p:nvSpPr>
          <p:spPr>
            <a:xfrm>
              <a:off x="10399545" y="5430485"/>
              <a:ext cx="812636" cy="661281"/>
            </a:xfrm>
            <a:prstGeom prst="triangle">
              <a:avLst/>
            </a:prstGeom>
            <a:solidFill>
              <a:srgbClr val="FFC000"/>
            </a:solidFill>
            <a:ln w="12700">
              <a:solidFill>
                <a:schemeClr val="tx2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0"/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DA6E2CAE-2D3D-4138-92CB-6AB34396035E}"/>
                </a:ext>
              </a:extLst>
            </p:cNvPr>
            <p:cNvSpPr txBox="1"/>
            <p:nvPr/>
          </p:nvSpPr>
          <p:spPr>
            <a:xfrm>
              <a:off x="10657854" y="5536300"/>
              <a:ext cx="25974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b="1">
                  <a:solidFill>
                    <a:schemeClr val="bg1"/>
                  </a:solidFill>
                </a:rPr>
                <a:t>!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477C6106-810A-48E1-5595-44E754BE9AC5}"/>
              </a:ext>
            </a:extLst>
          </p:cNvPr>
          <p:cNvGrpSpPr/>
          <p:nvPr/>
        </p:nvGrpSpPr>
        <p:grpSpPr>
          <a:xfrm>
            <a:off x="-7" y="6495328"/>
            <a:ext cx="12206298" cy="392837"/>
            <a:chOff x="-7" y="6495328"/>
            <a:chExt cx="12206298" cy="392837"/>
          </a:xfrm>
        </p:grpSpPr>
        <p:sp>
          <p:nvSpPr>
            <p:cNvPr id="9" name="Footer Placeholder 2">
              <a:extLst>
                <a:ext uri="{FF2B5EF4-FFF2-40B4-BE49-F238E27FC236}">
                  <a16:creationId xmlns:a16="http://schemas.microsoft.com/office/drawing/2014/main" id="{815A6285-0B22-3650-C984-EB4F243294BF}"/>
                </a:ext>
              </a:extLst>
            </p:cNvPr>
            <p:cNvSpPr txBox="1">
              <a:spLocks/>
            </p:cNvSpPr>
            <p:nvPr/>
          </p:nvSpPr>
          <p:spPr>
            <a:xfrm>
              <a:off x="5395452" y="6523040"/>
              <a:ext cx="1401097" cy="365125"/>
            </a:xfrm>
            <a:prstGeom prst="rect">
              <a:avLst/>
            </a:prstGeom>
          </p:spPr>
          <p:txBody>
            <a:bodyPr vert="horz" lIns="91440" tIns="45720" rIns="274320" bIns="45720" rtlCol="0" anchor="ctr"/>
            <a:lstStyle>
              <a:defPPr>
                <a:defRPr lang="en-US"/>
              </a:defPPr>
              <a:lvl1pPr marL="0" algn="ctr" defTabSz="914400" rtl="0" eaLnBrk="1" latinLnBrk="0" hangingPunct="1">
                <a:defRPr sz="1100" kern="1200" spc="50" baseline="0">
                  <a:solidFill>
                    <a:schemeClr val="accent6">
                      <a:lumMod val="9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1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4F9560E-F934-F9F5-C796-2C819C9995ED}"/>
                </a:ext>
              </a:extLst>
            </p:cNvPr>
            <p:cNvSpPr/>
            <p:nvPr/>
          </p:nvSpPr>
          <p:spPr>
            <a:xfrm>
              <a:off x="-7" y="6495328"/>
              <a:ext cx="12206298" cy="36267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3" name="Footer Placeholder 2">
              <a:extLst>
                <a:ext uri="{FF2B5EF4-FFF2-40B4-BE49-F238E27FC236}">
                  <a16:creationId xmlns:a16="http://schemas.microsoft.com/office/drawing/2014/main" id="{D2FEB501-20B4-9C6D-69C0-E948F423F3C5}"/>
                </a:ext>
              </a:extLst>
            </p:cNvPr>
            <p:cNvSpPr txBox="1">
              <a:spLocks/>
            </p:cNvSpPr>
            <p:nvPr/>
          </p:nvSpPr>
          <p:spPr>
            <a:xfrm>
              <a:off x="6985556" y="6495328"/>
              <a:ext cx="5206444" cy="362671"/>
            </a:xfrm>
            <a:prstGeom prst="rect">
              <a:avLst/>
            </a:prstGeom>
          </p:spPr>
          <p:txBody>
            <a:bodyPr vert="horz" lIns="91440" tIns="45720" rIns="274320" bIns="45720" rtlCol="0" anchor="ctr"/>
            <a:lstStyle>
              <a:defPPr>
                <a:defRPr lang="en-US"/>
              </a:defPPr>
              <a:lvl1pPr marL="0" algn="ctr" defTabSz="914400" rtl="0" eaLnBrk="1" latinLnBrk="0" hangingPunct="1">
                <a:defRPr sz="1100" kern="1200" spc="50" baseline="0">
                  <a:solidFill>
                    <a:schemeClr val="accent6">
                      <a:lumMod val="9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+mn-cs"/>
                </a:rPr>
                <a:t> www.vorne.com • 1.630.875.3600 • </a:t>
              </a:r>
              <a:r>
                <a:rPr kumimoji="0" lang="en-US" sz="1100" b="0" i="0" u="none" strike="noStrike" kern="1200" cap="none" spc="5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+mn-cs"/>
                </a:rPr>
                <a:t>© 2026 </a:t>
              </a:r>
              <a:r>
                <a:rPr kumimoji="0" lang="en-US" sz="1100" b="0" i="0" u="none" strike="noStrike" kern="1200" cap="none" spc="5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+mn-cs"/>
                </a:rPr>
                <a:t>Vorne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013214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BA9A7D2-109E-E737-576D-94962F74F0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6BB8D71-823C-FE22-123F-664B15F73A98}"/>
              </a:ext>
            </a:extLst>
          </p:cNvPr>
          <p:cNvSpPr/>
          <p:nvPr/>
        </p:nvSpPr>
        <p:spPr>
          <a:xfrm>
            <a:off x="0" y="0"/>
            <a:ext cx="5372100" cy="649287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BAF21E7-B07F-1C9B-B9FD-013A73F2BC63}"/>
              </a:ext>
            </a:extLst>
          </p:cNvPr>
          <p:cNvSpPr/>
          <p:nvPr/>
        </p:nvSpPr>
        <p:spPr>
          <a:xfrm>
            <a:off x="1" y="940904"/>
            <a:ext cx="3505200" cy="29656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CE56DB2-DB1B-4891-7CA1-2AD09E4D91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3491" y="397678"/>
            <a:ext cx="6383058" cy="839788"/>
          </a:xfrm>
        </p:spPr>
        <p:txBody>
          <a:bodyPr>
            <a:normAutofit/>
          </a:bodyPr>
          <a:lstStyle/>
          <a:p>
            <a:r>
              <a:rPr lang="en-US" b="1" spc="200" dirty="0">
                <a:latin typeface="Helvetica" panose="020B0604020202020204" pitchFamily="34" charset="0"/>
                <a:cs typeface="Helvetica" panose="020B0604020202020204" pitchFamily="34" charset="0"/>
              </a:rPr>
              <a:t>Start </a:t>
            </a:r>
            <a:r>
              <a:rPr lang="en-US" b="1" spc="200" dirty="0">
                <a:solidFill>
                  <a:srgbClr val="1070C0"/>
                </a:solidFill>
                <a:latin typeface="Helvetica" panose="020B0604020202020204" pitchFamily="34" charset="0"/>
              </a:rPr>
              <a:t>Part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CE8195B-E240-1A2A-9BC8-4012C39FAD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13490" y="1281333"/>
            <a:ext cx="4958609" cy="655955"/>
          </a:xfrm>
        </p:spPr>
        <p:txBody>
          <a:bodyPr>
            <a:noAutofit/>
          </a:bodyPr>
          <a:lstStyle/>
          <a:p>
            <a:r>
              <a:rPr lang="en-US" sz="2000" spc="130" dirty="0">
                <a:solidFill>
                  <a:schemeClr val="accent1"/>
                </a:solidFill>
                <a:latin typeface="Helvetica" pitchFamily="2" charset="0"/>
                <a:cs typeface="Euphemia UCAS" panose="020B0503040102020104" pitchFamily="34" charset="-79"/>
              </a:rPr>
              <a:t>For each part we run, and the part begins with a changeover.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0AF7CBA3-D387-F3C5-7289-676FEBEAE170}"/>
              </a:ext>
            </a:extLst>
          </p:cNvPr>
          <p:cNvSpPr txBox="1">
            <a:spLocks/>
          </p:cNvSpPr>
          <p:nvPr/>
        </p:nvSpPr>
        <p:spPr>
          <a:xfrm>
            <a:off x="613466" y="2158657"/>
            <a:ext cx="4145167" cy="37584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Clr>
                <a:srgbClr val="1070C0"/>
              </a:buClr>
              <a:buFont typeface="Wingdings" pitchFamily="2" charset="2"/>
              <a:buChar char="§"/>
              <a:defRPr/>
            </a:pPr>
            <a:r>
              <a:rPr lang="en-US" spc="70" dirty="0">
                <a:solidFill>
                  <a:srgbClr val="464646"/>
                </a:solidFill>
              </a:rPr>
              <a:t>Operator starts part (by scanning the specified Part ID barcode or pressing the specified Part ID button)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070C0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1600" b="0" i="0" u="none" strike="noStrike" kern="1200" cap="none" spc="7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Scoreboard (shows Part ID for five seconds, then Changeover status)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070C0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1600" b="0" i="0" u="none" strike="noStrike" kern="1200" cap="none" spc="7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End Changeover</a:t>
            </a:r>
          </a:p>
          <a:p>
            <a:pPr marL="742950" lvl="1" indent="-285750">
              <a:spcBef>
                <a:spcPts val="1000"/>
              </a:spcBef>
              <a:buClr>
                <a:srgbClr val="1070C0"/>
              </a:buClr>
              <a:buFont typeface="Wingdings" pitchFamily="2" charset="2"/>
              <a:buChar char="§"/>
              <a:defRPr/>
            </a:pPr>
            <a:r>
              <a:rPr kumimoji="0" lang="en-US" b="0" i="0" u="none" strike="noStrike" kern="1200" cap="none" spc="7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by target time,</a:t>
            </a:r>
          </a:p>
          <a:p>
            <a:pPr marL="742950" lvl="1" indent="-285750">
              <a:spcBef>
                <a:spcPts val="1000"/>
              </a:spcBef>
              <a:buClr>
                <a:srgbClr val="1070C0"/>
              </a:buClr>
              <a:buFont typeface="Wingdings" pitchFamily="2" charset="2"/>
              <a:buChar char="§"/>
              <a:defRPr/>
            </a:pPr>
            <a:r>
              <a:rPr kumimoji="0" lang="en-US" b="0" i="0" u="none" strike="noStrike" kern="1200" cap="none" spc="7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by starting production, or</a:t>
            </a:r>
          </a:p>
          <a:p>
            <a:pPr marL="742950" lvl="1" indent="-285750">
              <a:spcBef>
                <a:spcPts val="1000"/>
              </a:spcBef>
              <a:buClr>
                <a:srgbClr val="1070C0"/>
              </a:buClr>
              <a:buFont typeface="Wingdings" pitchFamily="2" charset="2"/>
              <a:buChar char="§"/>
              <a:defRPr/>
            </a:pPr>
            <a:r>
              <a:rPr kumimoji="0" lang="en-US" b="0" i="0" u="none" strike="noStrike" kern="1200" cap="none" spc="7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by operator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070C0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1600" b="0" i="0" u="none" strike="noStrike" kern="1200" cap="none" spc="7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Scoreboard (shows KPIs)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070C0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600" b="0" i="0" u="none" strike="noStrike" kern="1200" cap="none" spc="7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22" name="Footer Placeholder 2">
            <a:extLst>
              <a:ext uri="{FF2B5EF4-FFF2-40B4-BE49-F238E27FC236}">
                <a16:creationId xmlns:a16="http://schemas.microsoft.com/office/drawing/2014/main" id="{7B1D6B49-7DCA-10C9-5D9A-F6DAF89F071B}"/>
              </a:ext>
            </a:extLst>
          </p:cNvPr>
          <p:cNvSpPr txBox="1">
            <a:spLocks/>
          </p:cNvSpPr>
          <p:nvPr/>
        </p:nvSpPr>
        <p:spPr>
          <a:xfrm>
            <a:off x="5395452" y="6523040"/>
            <a:ext cx="1401097" cy="365125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1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ACEFE1E-6C7C-96E3-8216-66BDF5191883}"/>
              </a:ext>
            </a:extLst>
          </p:cNvPr>
          <p:cNvSpPr/>
          <p:nvPr/>
        </p:nvSpPr>
        <p:spPr>
          <a:xfrm>
            <a:off x="-7" y="6495328"/>
            <a:ext cx="12206298" cy="3626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" name="Footer Placeholder 2">
            <a:extLst>
              <a:ext uri="{FF2B5EF4-FFF2-40B4-BE49-F238E27FC236}">
                <a16:creationId xmlns:a16="http://schemas.microsoft.com/office/drawing/2014/main" id="{B3B92904-826E-C5C1-DFE0-750A141A690E}"/>
              </a:ext>
            </a:extLst>
          </p:cNvPr>
          <p:cNvSpPr txBox="1">
            <a:spLocks/>
          </p:cNvSpPr>
          <p:nvPr/>
        </p:nvSpPr>
        <p:spPr>
          <a:xfrm>
            <a:off x="-8" y="6495328"/>
            <a:ext cx="2802194" cy="362671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1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Title Part 1 </a:t>
            </a:r>
            <a:r>
              <a:rPr kumimoji="0" lang="en-US" sz="1100" b="0" i="0" u="none" strike="noStrike" kern="1200" cap="none" spc="1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Section 1</a:t>
            </a:r>
          </a:p>
        </p:txBody>
      </p:sp>
      <p:sp>
        <p:nvSpPr>
          <p:cNvPr id="11" name="Footer Placeholder 2">
            <a:extLst>
              <a:ext uri="{FF2B5EF4-FFF2-40B4-BE49-F238E27FC236}">
                <a16:creationId xmlns:a16="http://schemas.microsoft.com/office/drawing/2014/main" id="{544E88A5-2EE0-5955-EA28-7E781EC44BD7}"/>
              </a:ext>
            </a:extLst>
          </p:cNvPr>
          <p:cNvSpPr txBox="1">
            <a:spLocks/>
          </p:cNvSpPr>
          <p:nvPr/>
        </p:nvSpPr>
        <p:spPr>
          <a:xfrm>
            <a:off x="6985556" y="6495328"/>
            <a:ext cx="5206444" cy="362671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www.vorne.com • 1.630.875.3600 • </a:t>
            </a:r>
            <a:r>
              <a:rPr kumimoji="0" lang="en-US" sz="1100" b="0" i="0" u="none" strike="noStrike" kern="1200" cap="none" spc="5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© 2026 </a:t>
            </a:r>
            <a:r>
              <a:rPr kumimoji="0" lang="en-US" sz="1100" b="0" i="0" u="none" strike="noStrike" kern="1200" cap="none" spc="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Vorne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0ADD4D2-DCCA-87C3-CAFF-0C6D986A055F}"/>
              </a:ext>
            </a:extLst>
          </p:cNvPr>
          <p:cNvSpPr txBox="1"/>
          <p:nvPr/>
        </p:nvSpPr>
        <p:spPr>
          <a:xfrm>
            <a:off x="8104808" y="2419513"/>
            <a:ext cx="14512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1070C0"/>
                </a:solidFill>
                <a:latin typeface="Helvetica" panose="020B0604020202020204" pitchFamily="34" charset="0"/>
                <a:ea typeface="Tahoma" panose="020B0604030504040204" pitchFamily="34" charset="0"/>
                <a:cs typeface="Helvetica" panose="020B0604020202020204" pitchFamily="34" charset="0"/>
              </a:rPr>
              <a:t>Part ID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441E8A6-19C7-56EE-5954-1089BF6FC80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8141461" y="1688528"/>
            <a:ext cx="1319545" cy="800555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8031BCC2-2BDE-64D2-E08F-BD04DF3098C4}"/>
              </a:ext>
            </a:extLst>
          </p:cNvPr>
          <p:cNvSpPr txBox="1"/>
          <p:nvPr/>
        </p:nvSpPr>
        <p:spPr>
          <a:xfrm>
            <a:off x="7178374" y="3728341"/>
            <a:ext cx="33040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1070C0"/>
                </a:solidFill>
                <a:latin typeface="Helvetica" panose="020B0604020202020204" pitchFamily="34" charset="0"/>
                <a:ea typeface="Tahoma" panose="020B0604030504040204" pitchFamily="34" charset="0"/>
                <a:cs typeface="Helvetica" panose="020B0604020202020204" pitchFamily="34" charset="0"/>
              </a:rPr>
              <a:t>Changeover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742DE444-9EB0-449B-44E7-30BBDEF260F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208586" y="2943419"/>
            <a:ext cx="1319545" cy="800555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D66399DD-C821-3CED-A092-7F5F2F6C677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9075108" y="2914569"/>
            <a:ext cx="1322499" cy="802347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5872E5EE-B93E-0A7C-7483-8085E272D96A}"/>
              </a:ext>
            </a:extLst>
          </p:cNvPr>
          <p:cNvSpPr txBox="1"/>
          <p:nvPr/>
        </p:nvSpPr>
        <p:spPr>
          <a:xfrm>
            <a:off x="8000688" y="3252496"/>
            <a:ext cx="16010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rgbClr val="1070C0"/>
                </a:solidFill>
                <a:latin typeface="Trade Gothic LT Std"/>
                <a:ea typeface="Tahoma" panose="020B0604030504040204" pitchFamily="34" charset="0"/>
                <a:cs typeface="Arial"/>
              </a:rPr>
              <a:t>or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2F86D82-98BB-DBE3-FE46-8ABA11807E54}"/>
              </a:ext>
            </a:extLst>
          </p:cNvPr>
          <p:cNvSpPr txBox="1"/>
          <p:nvPr/>
        </p:nvSpPr>
        <p:spPr>
          <a:xfrm>
            <a:off x="8125906" y="4808356"/>
            <a:ext cx="14512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1070C0"/>
                </a:solidFill>
                <a:latin typeface="Helvetica" panose="020B0604020202020204" pitchFamily="34" charset="0"/>
                <a:ea typeface="Tahoma" panose="020B0604030504040204" pitchFamily="34" charset="0"/>
                <a:cs typeface="Helvetica" panose="020B0604020202020204" pitchFamily="34" charset="0"/>
              </a:rPr>
              <a:t>End Changeover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9EE09F9-0DD4-5E16-AA1E-1E4840D5FAF0}"/>
              </a:ext>
            </a:extLst>
          </p:cNvPr>
          <p:cNvSpPr txBox="1"/>
          <p:nvPr/>
        </p:nvSpPr>
        <p:spPr>
          <a:xfrm>
            <a:off x="8130472" y="4248485"/>
            <a:ext cx="1361270" cy="600164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End by target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End by operator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End by running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DEB5A88-8FD0-9293-4BBB-2F2A5AA76314}"/>
              </a:ext>
            </a:extLst>
          </p:cNvPr>
          <p:cNvSpPr txBox="1"/>
          <p:nvPr/>
        </p:nvSpPr>
        <p:spPr>
          <a:xfrm>
            <a:off x="8109234" y="6095683"/>
            <a:ext cx="145120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1070C0"/>
                </a:solidFill>
                <a:latin typeface="Helvetica" panose="020B0604020202020204" pitchFamily="34" charset="0"/>
                <a:ea typeface="Tahoma" panose="020B0604030504040204" pitchFamily="34" charset="0"/>
                <a:cs typeface="Helvetica" panose="020B0604020202020204" pitchFamily="34" charset="0"/>
              </a:rPr>
              <a:t>KPI Screen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CA0B1DBB-7114-373E-386C-56365B3FBB8F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8171668" y="5308845"/>
            <a:ext cx="1323902" cy="804672"/>
          </a:xfrm>
          <a:prstGeom prst="rect">
            <a:avLst/>
          </a:prstGeom>
        </p:spPr>
      </p:pic>
      <p:sp>
        <p:nvSpPr>
          <p:cNvPr id="27" name="Isosceles Triangle 26">
            <a:extLst>
              <a:ext uri="{FF2B5EF4-FFF2-40B4-BE49-F238E27FC236}">
                <a16:creationId xmlns:a16="http://schemas.microsoft.com/office/drawing/2014/main" id="{D5C42A7A-0820-CC71-3FE0-DECB8CA21597}"/>
              </a:ext>
            </a:extLst>
          </p:cNvPr>
          <p:cNvSpPr/>
          <p:nvPr/>
        </p:nvSpPr>
        <p:spPr>
          <a:xfrm rot="10800000">
            <a:off x="8573860" y="1485281"/>
            <a:ext cx="430671" cy="176337"/>
          </a:xfrm>
          <a:prstGeom prst="triangl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Isosceles Triangle 27">
            <a:extLst>
              <a:ext uri="{FF2B5EF4-FFF2-40B4-BE49-F238E27FC236}">
                <a16:creationId xmlns:a16="http://schemas.microsoft.com/office/drawing/2014/main" id="{9A9E36FA-88AD-F246-9FD1-525737FBE1A6}"/>
              </a:ext>
            </a:extLst>
          </p:cNvPr>
          <p:cNvSpPr/>
          <p:nvPr/>
        </p:nvSpPr>
        <p:spPr>
          <a:xfrm rot="10800000">
            <a:off x="8573860" y="2764621"/>
            <a:ext cx="430671" cy="176337"/>
          </a:xfrm>
          <a:prstGeom prst="triangl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Isosceles Triangle 28">
            <a:extLst>
              <a:ext uri="{FF2B5EF4-FFF2-40B4-BE49-F238E27FC236}">
                <a16:creationId xmlns:a16="http://schemas.microsoft.com/office/drawing/2014/main" id="{ADFEBAD4-4FF8-EAF9-8610-8E1291C5FD67}"/>
              </a:ext>
            </a:extLst>
          </p:cNvPr>
          <p:cNvSpPr/>
          <p:nvPr/>
        </p:nvSpPr>
        <p:spPr>
          <a:xfrm rot="10800000">
            <a:off x="8573860" y="3998981"/>
            <a:ext cx="430671" cy="176337"/>
          </a:xfrm>
          <a:prstGeom prst="triangl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Isosceles Triangle 29">
            <a:extLst>
              <a:ext uri="{FF2B5EF4-FFF2-40B4-BE49-F238E27FC236}">
                <a16:creationId xmlns:a16="http://schemas.microsoft.com/office/drawing/2014/main" id="{0B704343-312A-EAD2-2270-1B23A56F81E8}"/>
              </a:ext>
            </a:extLst>
          </p:cNvPr>
          <p:cNvSpPr/>
          <p:nvPr/>
        </p:nvSpPr>
        <p:spPr>
          <a:xfrm rot="10800000">
            <a:off x="8573860" y="5107103"/>
            <a:ext cx="430671" cy="176337"/>
          </a:xfrm>
          <a:prstGeom prst="triangl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D7E472D-6034-71CE-682A-A36B425756EA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3730" t="3141" r="5281" b="3870"/>
          <a:stretch>
            <a:fillRect/>
          </a:stretch>
        </p:blipFill>
        <p:spPr>
          <a:xfrm>
            <a:off x="6967893" y="225468"/>
            <a:ext cx="1469945" cy="1191441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E5BB5A76-6BC8-9F16-9F16-B71D8A728EF1}"/>
              </a:ext>
            </a:extLst>
          </p:cNvPr>
          <p:cNvSpPr txBox="1"/>
          <p:nvPr/>
        </p:nvSpPr>
        <p:spPr>
          <a:xfrm>
            <a:off x="8516033" y="699682"/>
            <a:ext cx="430671" cy="3132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b="1" dirty="0">
                <a:solidFill>
                  <a:srgbClr val="1070C0"/>
                </a:solidFill>
                <a:latin typeface="Helvetica" panose="020B0604020202020204" pitchFamily="34" charset="0"/>
                <a:ea typeface="Tahoma" panose="020B0604030504040204" pitchFamily="34" charset="0"/>
                <a:cs typeface="Helvetica" panose="020B0604020202020204" pitchFamily="34" charset="0"/>
              </a:rPr>
              <a:t>or</a:t>
            </a:r>
            <a:endParaRPr lang="en-US" sz="1400" dirty="0"/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34CF747F-6088-54C3-3576-6F04275058D5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2361" t="3845" r="3667" b="8718"/>
          <a:stretch>
            <a:fillRect/>
          </a:stretch>
        </p:blipFill>
        <p:spPr>
          <a:xfrm>
            <a:off x="8972835" y="523934"/>
            <a:ext cx="2126411" cy="664544"/>
          </a:xfrm>
          <a:prstGeom prst="roundRect">
            <a:avLst>
              <a:gd name="adj" fmla="val 20561"/>
            </a:avLst>
          </a:prstGeom>
        </p:spPr>
      </p:pic>
      <p:sp>
        <p:nvSpPr>
          <p:cNvPr id="32" name="Rounded Rectangle 31">
            <a:extLst>
              <a:ext uri="{FF2B5EF4-FFF2-40B4-BE49-F238E27FC236}">
                <a16:creationId xmlns:a16="http://schemas.microsoft.com/office/drawing/2014/main" id="{FED1FD60-3B89-62E0-75B2-B4022C4F5345}"/>
              </a:ext>
            </a:extLst>
          </p:cNvPr>
          <p:cNvSpPr/>
          <p:nvPr/>
        </p:nvSpPr>
        <p:spPr>
          <a:xfrm>
            <a:off x="8972834" y="535179"/>
            <a:ext cx="2126411" cy="664544"/>
          </a:xfrm>
          <a:prstGeom prst="roundRect">
            <a:avLst/>
          </a:prstGeom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5D0ADA2-BB89-5338-3038-1DE0386A30F9}"/>
              </a:ext>
            </a:extLst>
          </p:cNvPr>
          <p:cNvSpPr txBox="1"/>
          <p:nvPr/>
        </p:nvSpPr>
        <p:spPr>
          <a:xfrm>
            <a:off x="9220615" y="702317"/>
            <a:ext cx="163084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Part A</a:t>
            </a:r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1E963DE0-3FAC-A7D6-A11B-B701AE70BBC6}"/>
              </a:ext>
            </a:extLst>
          </p:cNvPr>
          <p:cNvGrpSpPr/>
          <p:nvPr/>
        </p:nvGrpSpPr>
        <p:grpSpPr>
          <a:xfrm>
            <a:off x="2102529" y="5645062"/>
            <a:ext cx="1399314" cy="690590"/>
            <a:chOff x="10399545" y="5430485"/>
            <a:chExt cx="1399314" cy="690590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17DE6845-1D94-4ABE-5871-9A659315A20D}"/>
                </a:ext>
              </a:extLst>
            </p:cNvPr>
            <p:cNvSpPr txBox="1"/>
            <p:nvPr/>
          </p:nvSpPr>
          <p:spPr>
            <a:xfrm>
              <a:off x="10980459" y="5645062"/>
              <a:ext cx="8184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Select One</a:t>
              </a:r>
            </a:p>
          </p:txBody>
        </p:sp>
        <p:sp>
          <p:nvSpPr>
            <p:cNvPr id="49" name="Isosceles Triangle 17">
              <a:extLst>
                <a:ext uri="{FF2B5EF4-FFF2-40B4-BE49-F238E27FC236}">
                  <a16:creationId xmlns:a16="http://schemas.microsoft.com/office/drawing/2014/main" id="{F4F9518B-EE3E-67BC-077F-74A9FFB931CE}"/>
                </a:ext>
              </a:extLst>
            </p:cNvPr>
            <p:cNvSpPr/>
            <p:nvPr/>
          </p:nvSpPr>
          <p:spPr>
            <a:xfrm>
              <a:off x="10399545" y="5430485"/>
              <a:ext cx="812636" cy="661281"/>
            </a:xfrm>
            <a:prstGeom prst="triangle">
              <a:avLst/>
            </a:prstGeom>
            <a:solidFill>
              <a:srgbClr val="FFC000"/>
            </a:solidFill>
            <a:ln w="12700">
              <a:solidFill>
                <a:schemeClr val="tx2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0"/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A922B82D-7484-F522-939B-6BF7D58B81FA}"/>
                </a:ext>
              </a:extLst>
            </p:cNvPr>
            <p:cNvSpPr txBox="1"/>
            <p:nvPr/>
          </p:nvSpPr>
          <p:spPr>
            <a:xfrm>
              <a:off x="10657854" y="5536300"/>
              <a:ext cx="25974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b="1">
                  <a:solidFill>
                    <a:schemeClr val="bg1"/>
                  </a:solidFill>
                </a:rPr>
                <a:t>!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8A5EB825-69F1-2C42-186D-350B50F3CA53}"/>
              </a:ext>
            </a:extLst>
          </p:cNvPr>
          <p:cNvGrpSpPr/>
          <p:nvPr/>
        </p:nvGrpSpPr>
        <p:grpSpPr>
          <a:xfrm>
            <a:off x="-7" y="6495328"/>
            <a:ext cx="12206298" cy="392837"/>
            <a:chOff x="-7" y="6495328"/>
            <a:chExt cx="12206298" cy="392837"/>
          </a:xfrm>
        </p:grpSpPr>
        <p:sp>
          <p:nvSpPr>
            <p:cNvPr id="8" name="Footer Placeholder 2">
              <a:extLst>
                <a:ext uri="{FF2B5EF4-FFF2-40B4-BE49-F238E27FC236}">
                  <a16:creationId xmlns:a16="http://schemas.microsoft.com/office/drawing/2014/main" id="{CE997DAE-2B0E-F7FB-4E89-8017A2CB4A38}"/>
                </a:ext>
              </a:extLst>
            </p:cNvPr>
            <p:cNvSpPr txBox="1">
              <a:spLocks/>
            </p:cNvSpPr>
            <p:nvPr/>
          </p:nvSpPr>
          <p:spPr>
            <a:xfrm>
              <a:off x="5395452" y="6523040"/>
              <a:ext cx="1401097" cy="365125"/>
            </a:xfrm>
            <a:prstGeom prst="rect">
              <a:avLst/>
            </a:prstGeom>
          </p:spPr>
          <p:txBody>
            <a:bodyPr vert="horz" lIns="91440" tIns="45720" rIns="274320" bIns="45720" rtlCol="0" anchor="ctr"/>
            <a:lstStyle>
              <a:defPPr>
                <a:defRPr lang="en-US"/>
              </a:defPPr>
              <a:lvl1pPr marL="0" algn="ctr" defTabSz="914400" rtl="0" eaLnBrk="1" latinLnBrk="0" hangingPunct="1">
                <a:defRPr sz="1100" kern="1200" spc="50" baseline="0">
                  <a:solidFill>
                    <a:schemeClr val="accent6">
                      <a:lumMod val="9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1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5FF8B676-825C-7DCC-3BFC-8C186999C3F7}"/>
                </a:ext>
              </a:extLst>
            </p:cNvPr>
            <p:cNvSpPr/>
            <p:nvPr/>
          </p:nvSpPr>
          <p:spPr>
            <a:xfrm>
              <a:off x="-7" y="6495328"/>
              <a:ext cx="12206298" cy="36267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4" name="Footer Placeholder 2">
              <a:extLst>
                <a:ext uri="{FF2B5EF4-FFF2-40B4-BE49-F238E27FC236}">
                  <a16:creationId xmlns:a16="http://schemas.microsoft.com/office/drawing/2014/main" id="{CB1CD4C8-5140-F24E-7921-3170997970E9}"/>
                </a:ext>
              </a:extLst>
            </p:cNvPr>
            <p:cNvSpPr txBox="1">
              <a:spLocks/>
            </p:cNvSpPr>
            <p:nvPr/>
          </p:nvSpPr>
          <p:spPr>
            <a:xfrm>
              <a:off x="6985556" y="6495328"/>
              <a:ext cx="5206444" cy="362671"/>
            </a:xfrm>
            <a:prstGeom prst="rect">
              <a:avLst/>
            </a:prstGeom>
          </p:spPr>
          <p:txBody>
            <a:bodyPr vert="horz" lIns="91440" tIns="45720" rIns="274320" bIns="45720" rtlCol="0" anchor="ctr"/>
            <a:lstStyle>
              <a:defPPr>
                <a:defRPr lang="en-US"/>
              </a:defPPr>
              <a:lvl1pPr marL="0" algn="ctr" defTabSz="914400" rtl="0" eaLnBrk="1" latinLnBrk="0" hangingPunct="1">
                <a:defRPr sz="1100" kern="1200" spc="50" baseline="0">
                  <a:solidFill>
                    <a:schemeClr val="accent6">
                      <a:lumMod val="9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+mn-cs"/>
                </a:rPr>
                <a:t> www.vorne.com • 1.630.875.3600 • </a:t>
              </a:r>
              <a:r>
                <a:rPr kumimoji="0" lang="en-US" sz="1100" b="0" i="0" u="none" strike="noStrike" kern="1200" cap="none" spc="5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+mn-cs"/>
                </a:rPr>
                <a:t>© 2026 </a:t>
              </a:r>
              <a:r>
                <a:rPr kumimoji="0" lang="en-US" sz="1100" b="0" i="0" u="none" strike="noStrike" kern="1200" cap="none" spc="5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+mn-cs"/>
                </a:rPr>
                <a:t>Vorne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106229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6E99C14-8495-8330-FDB4-F36FCA8400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D47C20A-51F7-DF04-9A4E-E18B083B8DED}"/>
              </a:ext>
            </a:extLst>
          </p:cNvPr>
          <p:cNvSpPr/>
          <p:nvPr/>
        </p:nvSpPr>
        <p:spPr>
          <a:xfrm>
            <a:off x="0" y="0"/>
            <a:ext cx="5372100" cy="649287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1D46597-8971-190C-39B0-00C3158B9354}"/>
              </a:ext>
            </a:extLst>
          </p:cNvPr>
          <p:cNvSpPr/>
          <p:nvPr/>
        </p:nvSpPr>
        <p:spPr>
          <a:xfrm>
            <a:off x="1" y="940904"/>
            <a:ext cx="3505200" cy="29656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5D6B2EA-EAEC-065F-ECE4-7BA32DAEB1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3490" y="397678"/>
            <a:ext cx="6998938" cy="839788"/>
          </a:xfrm>
        </p:spPr>
        <p:txBody>
          <a:bodyPr>
            <a:noAutofit/>
          </a:bodyPr>
          <a:lstStyle/>
          <a:p>
            <a:r>
              <a:rPr lang="en-US" b="1" spc="200" dirty="0">
                <a:latin typeface="Helvetica" panose="020B0604020202020204" pitchFamily="34" charset="0"/>
                <a:cs typeface="Helvetica" panose="020B0604020202020204" pitchFamily="34" charset="0"/>
              </a:rPr>
              <a:t>Start </a:t>
            </a:r>
            <a:r>
              <a:rPr lang="en-US" b="1" spc="200" dirty="0">
                <a:solidFill>
                  <a:srgbClr val="1070C0"/>
                </a:solidFill>
                <a:latin typeface="Helvetica" panose="020B0604020202020204" pitchFamily="34" charset="0"/>
              </a:rPr>
              <a:t>Part</a:t>
            </a:r>
            <a:endParaRPr lang="en-US" b="1" spc="200" dirty="0">
              <a:solidFill>
                <a:srgbClr val="1070C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7E2536D-20A1-797B-DD76-2880BF4A40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13490" y="1281333"/>
            <a:ext cx="4958609" cy="655955"/>
          </a:xfrm>
        </p:spPr>
        <p:txBody>
          <a:bodyPr>
            <a:noAutofit/>
          </a:bodyPr>
          <a:lstStyle/>
          <a:p>
            <a:r>
              <a:rPr lang="en-US" sz="2000" spc="130" dirty="0">
                <a:solidFill>
                  <a:schemeClr val="accent1"/>
                </a:solidFill>
                <a:latin typeface="Helvetica" pitchFamily="2" charset="0"/>
                <a:cs typeface="Euphemia UCAS" panose="020B0503040102020104" pitchFamily="34" charset="-79"/>
              </a:rPr>
              <a:t>For each part we run.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FF2B5A27-10F6-AC1F-B215-7CFD180F018D}"/>
              </a:ext>
            </a:extLst>
          </p:cNvPr>
          <p:cNvSpPr txBox="1">
            <a:spLocks/>
          </p:cNvSpPr>
          <p:nvPr/>
        </p:nvSpPr>
        <p:spPr>
          <a:xfrm>
            <a:off x="613466" y="2158657"/>
            <a:ext cx="4145167" cy="37584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070C0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1600" b="0" i="0" u="none" strike="noStrike" kern="1200" cap="none" spc="70" normalizeH="0" baseline="0" noProof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Scan Part (scan the appropriate Part ID barcode)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070C0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1600" b="0" i="0" u="none" strike="noStrike" kern="1200" cap="none" spc="70" normalizeH="0" baseline="0" noProof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Scoreboard (shows Part ID for five seconds, then KPIs)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070C0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600" b="0" i="0" u="none" strike="noStrike" kern="1200" cap="none" spc="7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22" name="Footer Placeholder 2">
            <a:extLst>
              <a:ext uri="{FF2B5EF4-FFF2-40B4-BE49-F238E27FC236}">
                <a16:creationId xmlns:a16="http://schemas.microsoft.com/office/drawing/2014/main" id="{90CC7069-90CF-5A3A-B6E9-74E79FDC8E4A}"/>
              </a:ext>
            </a:extLst>
          </p:cNvPr>
          <p:cNvSpPr txBox="1">
            <a:spLocks/>
          </p:cNvSpPr>
          <p:nvPr/>
        </p:nvSpPr>
        <p:spPr>
          <a:xfrm>
            <a:off x="5395452" y="6523040"/>
            <a:ext cx="1401097" cy="365125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1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70742C1-5D60-F3F0-28C8-87B4253FFCFC}"/>
              </a:ext>
            </a:extLst>
          </p:cNvPr>
          <p:cNvSpPr/>
          <p:nvPr/>
        </p:nvSpPr>
        <p:spPr>
          <a:xfrm>
            <a:off x="-7" y="6495328"/>
            <a:ext cx="12206298" cy="3626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" name="Footer Placeholder 2">
            <a:extLst>
              <a:ext uri="{FF2B5EF4-FFF2-40B4-BE49-F238E27FC236}">
                <a16:creationId xmlns:a16="http://schemas.microsoft.com/office/drawing/2014/main" id="{2D65A973-6B9D-D72E-C6D9-BD0AB01E6A14}"/>
              </a:ext>
            </a:extLst>
          </p:cNvPr>
          <p:cNvSpPr txBox="1">
            <a:spLocks/>
          </p:cNvSpPr>
          <p:nvPr/>
        </p:nvSpPr>
        <p:spPr>
          <a:xfrm>
            <a:off x="-8" y="6495328"/>
            <a:ext cx="2802194" cy="362671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1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Title Part 1 </a:t>
            </a:r>
            <a:r>
              <a:rPr kumimoji="0" lang="en-US" sz="1100" b="0" i="0" u="none" strike="noStrike" kern="1200" cap="none" spc="1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Section 1</a:t>
            </a:r>
          </a:p>
        </p:txBody>
      </p:sp>
      <p:sp>
        <p:nvSpPr>
          <p:cNvPr id="11" name="Footer Placeholder 2">
            <a:extLst>
              <a:ext uri="{FF2B5EF4-FFF2-40B4-BE49-F238E27FC236}">
                <a16:creationId xmlns:a16="http://schemas.microsoft.com/office/drawing/2014/main" id="{956B1EA9-F29D-054B-E4BA-292D19C19BFF}"/>
              </a:ext>
            </a:extLst>
          </p:cNvPr>
          <p:cNvSpPr txBox="1">
            <a:spLocks/>
          </p:cNvSpPr>
          <p:nvPr/>
        </p:nvSpPr>
        <p:spPr>
          <a:xfrm>
            <a:off x="6985556" y="6495328"/>
            <a:ext cx="5206444" cy="362671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www.vorne.com • 1.630.875.3600 • </a:t>
            </a:r>
            <a:r>
              <a:rPr kumimoji="0" lang="en-US" sz="1100" b="0" i="0" u="none" strike="noStrike" kern="1200" cap="none" spc="5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© 2026 </a:t>
            </a:r>
            <a:r>
              <a:rPr kumimoji="0" lang="en-US" sz="1100" b="0" i="0" u="none" strike="noStrike" kern="1200" cap="none" spc="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Vorne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8B54702A-2F3B-4865-9ECA-4AC26BC8B588}"/>
              </a:ext>
            </a:extLst>
          </p:cNvPr>
          <p:cNvGrpSpPr/>
          <p:nvPr/>
        </p:nvGrpSpPr>
        <p:grpSpPr>
          <a:xfrm>
            <a:off x="2102529" y="5645062"/>
            <a:ext cx="1399314" cy="690590"/>
            <a:chOff x="10399545" y="5430485"/>
            <a:chExt cx="1399314" cy="690590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F04C882A-6A80-7B50-5CAD-6BC77AABDA29}"/>
                </a:ext>
              </a:extLst>
            </p:cNvPr>
            <p:cNvSpPr txBox="1"/>
            <p:nvPr/>
          </p:nvSpPr>
          <p:spPr>
            <a:xfrm>
              <a:off x="10980459" y="5645062"/>
              <a:ext cx="8184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Select One</a:t>
              </a:r>
            </a:p>
          </p:txBody>
        </p:sp>
        <p:sp>
          <p:nvSpPr>
            <p:cNvPr id="20" name="Isosceles Triangle 17">
              <a:extLst>
                <a:ext uri="{FF2B5EF4-FFF2-40B4-BE49-F238E27FC236}">
                  <a16:creationId xmlns:a16="http://schemas.microsoft.com/office/drawing/2014/main" id="{58A9E4A0-C70C-C904-A845-CB4EACB01D88}"/>
                </a:ext>
              </a:extLst>
            </p:cNvPr>
            <p:cNvSpPr/>
            <p:nvPr/>
          </p:nvSpPr>
          <p:spPr>
            <a:xfrm>
              <a:off x="10399545" y="5430485"/>
              <a:ext cx="812636" cy="661281"/>
            </a:xfrm>
            <a:prstGeom prst="triangle">
              <a:avLst/>
            </a:prstGeom>
            <a:solidFill>
              <a:srgbClr val="FFC000"/>
            </a:solidFill>
            <a:ln w="12700">
              <a:solidFill>
                <a:schemeClr val="tx2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0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D8DC376D-50E8-11C5-A2DF-CB9DD0DACB1E}"/>
                </a:ext>
              </a:extLst>
            </p:cNvPr>
            <p:cNvSpPr txBox="1"/>
            <p:nvPr/>
          </p:nvSpPr>
          <p:spPr>
            <a:xfrm>
              <a:off x="10657854" y="5536300"/>
              <a:ext cx="25974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b="1">
                  <a:solidFill>
                    <a:schemeClr val="bg1"/>
                  </a:solidFill>
                </a:rPr>
                <a:t>!</a:t>
              </a:r>
            </a:p>
          </p:txBody>
        </p:sp>
      </p:grpSp>
      <p:sp>
        <p:nvSpPr>
          <p:cNvPr id="40" name="Isosceles Triangle 26">
            <a:extLst>
              <a:ext uri="{FF2B5EF4-FFF2-40B4-BE49-F238E27FC236}">
                <a16:creationId xmlns:a16="http://schemas.microsoft.com/office/drawing/2014/main" id="{3B61FD69-2596-5D8B-BCF1-8E2B12686BAB}"/>
              </a:ext>
            </a:extLst>
          </p:cNvPr>
          <p:cNvSpPr/>
          <p:nvPr/>
        </p:nvSpPr>
        <p:spPr>
          <a:xfrm rot="10800000">
            <a:off x="8346315" y="2044727"/>
            <a:ext cx="430671" cy="176337"/>
          </a:xfrm>
          <a:prstGeom prst="triangl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F42A93D-9843-D803-E7EA-496A869673FC}"/>
              </a:ext>
            </a:extLst>
          </p:cNvPr>
          <p:cNvSpPr txBox="1"/>
          <p:nvPr/>
        </p:nvSpPr>
        <p:spPr>
          <a:xfrm>
            <a:off x="7412428" y="3774199"/>
            <a:ext cx="2298444" cy="438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1070C0"/>
                </a:solidFill>
                <a:latin typeface="Helvetica" panose="020B0604020202020204" pitchFamily="34" charset="0"/>
                <a:ea typeface="Tahoma" panose="020B0604030504040204" pitchFamily="34" charset="0"/>
                <a:cs typeface="Helvetica" panose="020B0604020202020204" pitchFamily="34" charset="0"/>
              </a:rPr>
              <a:t>Part ID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0853793D-E727-8BBD-BF7A-F5B8058FBDC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516690" y="2488479"/>
            <a:ext cx="2089920" cy="1267933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7194A723-9C7C-7C7A-C563-0956EAADBE49}"/>
              </a:ext>
            </a:extLst>
          </p:cNvPr>
          <p:cNvSpPr txBox="1"/>
          <p:nvPr/>
        </p:nvSpPr>
        <p:spPr>
          <a:xfrm>
            <a:off x="7419438" y="5849365"/>
            <a:ext cx="2298446" cy="438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1070C0"/>
                </a:solidFill>
                <a:latin typeface="Helvetica" panose="020B0604020202020204" pitchFamily="34" charset="0"/>
                <a:ea typeface="Tahoma" panose="020B0604030504040204" pitchFamily="34" charset="0"/>
                <a:cs typeface="Helvetica" panose="020B0604020202020204" pitchFamily="34" charset="0"/>
              </a:rPr>
              <a:t>KPI Screen</a:t>
            </a: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6604820D-DF3A-A835-2D87-565F6A0E1F4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513240" y="4603156"/>
            <a:ext cx="2096821" cy="1274455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CCD948A7-63BB-70F4-787B-013E91D0E4B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730" t="3141" r="5281" b="3870"/>
          <a:stretch>
            <a:fillRect/>
          </a:stretch>
        </p:blipFill>
        <p:spPr>
          <a:xfrm>
            <a:off x="6716374" y="727603"/>
            <a:ext cx="1469945" cy="1191441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45" name="TextBox 44">
            <a:extLst>
              <a:ext uri="{FF2B5EF4-FFF2-40B4-BE49-F238E27FC236}">
                <a16:creationId xmlns:a16="http://schemas.microsoft.com/office/drawing/2014/main" id="{99830F17-8F89-2DF4-ECCD-36EA54C448E8}"/>
              </a:ext>
            </a:extLst>
          </p:cNvPr>
          <p:cNvSpPr txBox="1"/>
          <p:nvPr/>
        </p:nvSpPr>
        <p:spPr>
          <a:xfrm>
            <a:off x="8264514" y="1201817"/>
            <a:ext cx="430671" cy="3132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b="1" dirty="0">
                <a:solidFill>
                  <a:srgbClr val="1070C0"/>
                </a:solidFill>
                <a:latin typeface="Helvetica" panose="020B0604020202020204" pitchFamily="34" charset="0"/>
                <a:ea typeface="Tahoma" panose="020B0604030504040204" pitchFamily="34" charset="0"/>
                <a:cs typeface="Helvetica" panose="020B0604020202020204" pitchFamily="34" charset="0"/>
              </a:rPr>
              <a:t>or</a:t>
            </a:r>
            <a:endParaRPr lang="en-US" sz="1400" dirty="0"/>
          </a:p>
        </p:txBody>
      </p:sp>
      <p:pic>
        <p:nvPicPr>
          <p:cNvPr id="46" name="Picture 45">
            <a:extLst>
              <a:ext uri="{FF2B5EF4-FFF2-40B4-BE49-F238E27FC236}">
                <a16:creationId xmlns:a16="http://schemas.microsoft.com/office/drawing/2014/main" id="{41EE3858-E082-1848-11DA-C594702EEDFC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2361" t="3845" r="3667" b="8718"/>
          <a:stretch>
            <a:fillRect/>
          </a:stretch>
        </p:blipFill>
        <p:spPr>
          <a:xfrm>
            <a:off x="8721316" y="1026069"/>
            <a:ext cx="2126411" cy="664544"/>
          </a:xfrm>
          <a:prstGeom prst="roundRect">
            <a:avLst>
              <a:gd name="adj" fmla="val 20561"/>
            </a:avLst>
          </a:prstGeom>
        </p:spPr>
      </p:pic>
      <p:sp>
        <p:nvSpPr>
          <p:cNvPr id="47" name="Rounded Rectangle 46">
            <a:extLst>
              <a:ext uri="{FF2B5EF4-FFF2-40B4-BE49-F238E27FC236}">
                <a16:creationId xmlns:a16="http://schemas.microsoft.com/office/drawing/2014/main" id="{9357E46C-52EB-574D-B089-06F72A144DAD}"/>
              </a:ext>
            </a:extLst>
          </p:cNvPr>
          <p:cNvSpPr/>
          <p:nvPr/>
        </p:nvSpPr>
        <p:spPr>
          <a:xfrm>
            <a:off x="8721315" y="1037314"/>
            <a:ext cx="2126411" cy="664544"/>
          </a:xfrm>
          <a:prstGeom prst="roundRect">
            <a:avLst/>
          </a:prstGeom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CDE65A6E-53E7-7508-293C-ED008C60DBC0}"/>
              </a:ext>
            </a:extLst>
          </p:cNvPr>
          <p:cNvSpPr txBox="1"/>
          <p:nvPr/>
        </p:nvSpPr>
        <p:spPr>
          <a:xfrm>
            <a:off x="8969096" y="1204452"/>
            <a:ext cx="163084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Part A</a:t>
            </a:r>
          </a:p>
        </p:txBody>
      </p:sp>
      <p:sp>
        <p:nvSpPr>
          <p:cNvPr id="52" name="Isosceles Triangle 26">
            <a:extLst>
              <a:ext uri="{FF2B5EF4-FFF2-40B4-BE49-F238E27FC236}">
                <a16:creationId xmlns:a16="http://schemas.microsoft.com/office/drawing/2014/main" id="{8310AEB1-B895-2FEC-9F5D-1CE32E830095}"/>
              </a:ext>
            </a:extLst>
          </p:cNvPr>
          <p:cNvSpPr/>
          <p:nvPr/>
        </p:nvSpPr>
        <p:spPr>
          <a:xfrm rot="10800000">
            <a:off x="8346315" y="4235027"/>
            <a:ext cx="430671" cy="176337"/>
          </a:xfrm>
          <a:prstGeom prst="triangl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14445D23-62FE-2051-2720-755C38A609C5}"/>
              </a:ext>
            </a:extLst>
          </p:cNvPr>
          <p:cNvGrpSpPr/>
          <p:nvPr/>
        </p:nvGrpSpPr>
        <p:grpSpPr>
          <a:xfrm>
            <a:off x="-7" y="6495328"/>
            <a:ext cx="12206298" cy="392837"/>
            <a:chOff x="-7" y="6495328"/>
            <a:chExt cx="12206298" cy="392837"/>
          </a:xfrm>
        </p:grpSpPr>
        <p:sp>
          <p:nvSpPr>
            <p:cNvPr id="29" name="Footer Placeholder 2">
              <a:extLst>
                <a:ext uri="{FF2B5EF4-FFF2-40B4-BE49-F238E27FC236}">
                  <a16:creationId xmlns:a16="http://schemas.microsoft.com/office/drawing/2014/main" id="{872B34A7-1E53-7EF0-4E38-8BD49E109C4E}"/>
                </a:ext>
              </a:extLst>
            </p:cNvPr>
            <p:cNvSpPr txBox="1">
              <a:spLocks/>
            </p:cNvSpPr>
            <p:nvPr/>
          </p:nvSpPr>
          <p:spPr>
            <a:xfrm>
              <a:off x="5395452" y="6523040"/>
              <a:ext cx="1401097" cy="365125"/>
            </a:xfrm>
            <a:prstGeom prst="rect">
              <a:avLst/>
            </a:prstGeom>
          </p:spPr>
          <p:txBody>
            <a:bodyPr vert="horz" lIns="91440" tIns="45720" rIns="274320" bIns="45720" rtlCol="0" anchor="ctr"/>
            <a:lstStyle>
              <a:defPPr>
                <a:defRPr lang="en-US"/>
              </a:defPPr>
              <a:lvl1pPr marL="0" algn="ctr" defTabSz="914400" rtl="0" eaLnBrk="1" latinLnBrk="0" hangingPunct="1">
                <a:defRPr sz="1100" kern="1200" spc="50" baseline="0">
                  <a:solidFill>
                    <a:schemeClr val="accent6">
                      <a:lumMod val="9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1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endParaRP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7A911603-6A49-A2AB-6BC3-A5B1594175A1}"/>
                </a:ext>
              </a:extLst>
            </p:cNvPr>
            <p:cNvSpPr/>
            <p:nvPr/>
          </p:nvSpPr>
          <p:spPr>
            <a:xfrm>
              <a:off x="-7" y="6495328"/>
              <a:ext cx="12206298" cy="36267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1" name="Footer Placeholder 2">
              <a:extLst>
                <a:ext uri="{FF2B5EF4-FFF2-40B4-BE49-F238E27FC236}">
                  <a16:creationId xmlns:a16="http://schemas.microsoft.com/office/drawing/2014/main" id="{A5B3C7A9-328B-F61D-3019-B93E52D5E5B2}"/>
                </a:ext>
              </a:extLst>
            </p:cNvPr>
            <p:cNvSpPr txBox="1">
              <a:spLocks/>
            </p:cNvSpPr>
            <p:nvPr/>
          </p:nvSpPr>
          <p:spPr>
            <a:xfrm>
              <a:off x="6985556" y="6495328"/>
              <a:ext cx="5206444" cy="362671"/>
            </a:xfrm>
            <a:prstGeom prst="rect">
              <a:avLst/>
            </a:prstGeom>
          </p:spPr>
          <p:txBody>
            <a:bodyPr vert="horz" lIns="91440" tIns="45720" rIns="274320" bIns="45720" rtlCol="0" anchor="ctr"/>
            <a:lstStyle>
              <a:defPPr>
                <a:defRPr lang="en-US"/>
              </a:defPPr>
              <a:lvl1pPr marL="0" algn="ctr" defTabSz="914400" rtl="0" eaLnBrk="1" latinLnBrk="0" hangingPunct="1">
                <a:defRPr sz="1100" kern="1200" spc="50" baseline="0">
                  <a:solidFill>
                    <a:schemeClr val="accent6">
                      <a:lumMod val="9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+mn-cs"/>
                </a:rPr>
                <a:t> www.vorne.com • 1.630.875.3600 • </a:t>
              </a:r>
              <a:r>
                <a:rPr kumimoji="0" lang="en-US" sz="1100" b="0" i="0" u="none" strike="noStrike" kern="1200" cap="none" spc="5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+mn-cs"/>
                </a:rPr>
                <a:t>© 2026 </a:t>
              </a:r>
              <a:r>
                <a:rPr kumimoji="0" lang="en-US" sz="1100" b="0" i="0" u="none" strike="noStrike" kern="1200" cap="none" spc="5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+mn-cs"/>
                </a:rPr>
                <a:t>Vorne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374757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882CDF8-0850-0D63-C928-546710C4AA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77DD4B8F-5F37-C29E-4D22-E12F918CE4AB}"/>
              </a:ext>
            </a:extLst>
          </p:cNvPr>
          <p:cNvSpPr/>
          <p:nvPr/>
        </p:nvSpPr>
        <p:spPr>
          <a:xfrm>
            <a:off x="0" y="0"/>
            <a:ext cx="5372100" cy="649287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2D0CE2E-D7DD-BD36-F4DA-57848169AF00}"/>
              </a:ext>
            </a:extLst>
          </p:cNvPr>
          <p:cNvSpPr/>
          <p:nvPr/>
        </p:nvSpPr>
        <p:spPr>
          <a:xfrm>
            <a:off x="1" y="940904"/>
            <a:ext cx="3505200" cy="29656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185C1E3-1B6F-BD3F-664A-70A3995F39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3491" y="397678"/>
            <a:ext cx="3932237" cy="839788"/>
          </a:xfrm>
        </p:spPr>
        <p:txBody>
          <a:bodyPr/>
          <a:lstStyle/>
          <a:p>
            <a:r>
              <a:rPr lang="en-US" b="1" spc="200" dirty="0">
                <a:latin typeface="Helvetica" panose="020B0604020202020204" pitchFamily="34" charset="0"/>
                <a:cs typeface="Helvetica" panose="020B0604020202020204" pitchFamily="34" charset="0"/>
              </a:rPr>
              <a:t>Run </a:t>
            </a:r>
            <a:r>
              <a:rPr lang="en-US" b="1" spc="200" dirty="0">
                <a:solidFill>
                  <a:srgbClr val="1070C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Scoreboard</a:t>
            </a:r>
            <a:r>
              <a:rPr lang="en-US" b="1" spc="200" dirty="0"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BEEB383-18CB-2533-32E8-AB88364C56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13490" y="1281333"/>
            <a:ext cx="4958609" cy="655955"/>
          </a:xfrm>
        </p:spPr>
        <p:txBody>
          <a:bodyPr>
            <a:noAutofit/>
          </a:bodyPr>
          <a:lstStyle/>
          <a:p>
            <a:r>
              <a:rPr lang="en-US" sz="2000" spc="130" dirty="0">
                <a:solidFill>
                  <a:schemeClr val="accent1"/>
                </a:solidFill>
                <a:latin typeface="Helvetica" pitchFamily="2" charset="0"/>
                <a:cs typeface="Euphemia UCAS" panose="020B0503040102020104" pitchFamily="34" charset="-79"/>
              </a:rPr>
              <a:t>Displays when we are Running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4F60B12A-F972-97C3-4910-E279E7B7A1C4}"/>
              </a:ext>
            </a:extLst>
          </p:cNvPr>
          <p:cNvSpPr txBox="1">
            <a:spLocks/>
          </p:cNvSpPr>
          <p:nvPr/>
        </p:nvSpPr>
        <p:spPr>
          <a:xfrm>
            <a:off x="613466" y="2158657"/>
            <a:ext cx="4145167" cy="37584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070C0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1600" b="0" i="0" u="none" strike="noStrike" kern="1200" cap="none" spc="7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The scoreboard shows KPIs (key performance indicators)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070C0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1600" b="0" i="0" u="none" strike="noStrike" kern="1200" cap="none" spc="7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Target shows your real-time production goal – aim to beat this number! 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070C0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1600" b="0" i="0" u="none" strike="noStrike" kern="1200" cap="none" spc="7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If Efficiency is 100% or greater, we are beating our Target and winning our shift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070C0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1600" b="0" i="0" u="none" strike="noStrike" kern="1200" cap="none" spc="7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Efficiency changes color depending on how well we are running (red, yellow, green)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070C0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600" b="0" i="0" u="none" strike="noStrike" kern="1200" cap="none" spc="7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22" name="Footer Placeholder 2">
            <a:extLst>
              <a:ext uri="{FF2B5EF4-FFF2-40B4-BE49-F238E27FC236}">
                <a16:creationId xmlns:a16="http://schemas.microsoft.com/office/drawing/2014/main" id="{ED1F0898-456B-39E0-AAD5-B6FDE58BD611}"/>
              </a:ext>
            </a:extLst>
          </p:cNvPr>
          <p:cNvSpPr txBox="1">
            <a:spLocks/>
          </p:cNvSpPr>
          <p:nvPr/>
        </p:nvSpPr>
        <p:spPr>
          <a:xfrm>
            <a:off x="5395452" y="6523040"/>
            <a:ext cx="1401097" cy="365125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1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B22BCD1-F286-ACD7-3200-CFA86B53471D}"/>
              </a:ext>
            </a:extLst>
          </p:cNvPr>
          <p:cNvSpPr/>
          <p:nvPr/>
        </p:nvSpPr>
        <p:spPr>
          <a:xfrm>
            <a:off x="-7" y="6495328"/>
            <a:ext cx="12206298" cy="3626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" name="Footer Placeholder 2">
            <a:extLst>
              <a:ext uri="{FF2B5EF4-FFF2-40B4-BE49-F238E27FC236}">
                <a16:creationId xmlns:a16="http://schemas.microsoft.com/office/drawing/2014/main" id="{E76D7868-01B2-581D-D832-BC912E6791A9}"/>
              </a:ext>
            </a:extLst>
          </p:cNvPr>
          <p:cNvSpPr txBox="1">
            <a:spLocks/>
          </p:cNvSpPr>
          <p:nvPr/>
        </p:nvSpPr>
        <p:spPr>
          <a:xfrm>
            <a:off x="-8" y="6495328"/>
            <a:ext cx="2802194" cy="362671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1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Title Part 1 </a:t>
            </a:r>
            <a:r>
              <a:rPr kumimoji="0" lang="en-US" sz="1100" b="0" i="0" u="none" strike="noStrike" kern="1200" cap="none" spc="1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Section 1</a:t>
            </a:r>
          </a:p>
        </p:txBody>
      </p:sp>
      <p:sp>
        <p:nvSpPr>
          <p:cNvPr id="11" name="Footer Placeholder 2">
            <a:extLst>
              <a:ext uri="{FF2B5EF4-FFF2-40B4-BE49-F238E27FC236}">
                <a16:creationId xmlns:a16="http://schemas.microsoft.com/office/drawing/2014/main" id="{09BE62F0-9AE6-C0F9-0EA6-FBBA861170EB}"/>
              </a:ext>
            </a:extLst>
          </p:cNvPr>
          <p:cNvSpPr txBox="1">
            <a:spLocks/>
          </p:cNvSpPr>
          <p:nvPr/>
        </p:nvSpPr>
        <p:spPr>
          <a:xfrm>
            <a:off x="6985556" y="6495328"/>
            <a:ext cx="5206444" cy="362671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www.vorne.com • 1.630.875.3600 • </a:t>
            </a:r>
            <a:r>
              <a:rPr kumimoji="0" lang="en-US" sz="1100" b="0" i="0" u="none" strike="noStrike" kern="1200" cap="none" spc="5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© 2026 </a:t>
            </a:r>
            <a:r>
              <a:rPr kumimoji="0" lang="en-US" sz="1100" b="0" i="0" u="none" strike="noStrike" kern="1200" cap="none" spc="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Vorne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4B2F798-78EE-40F4-886D-5F8798D4F27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715280" y="1553227"/>
            <a:ext cx="6183632" cy="3751546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5F9ED883-FC96-1142-4BE2-4E8CFC15BBEA}"/>
              </a:ext>
            </a:extLst>
          </p:cNvPr>
          <p:cNvGrpSpPr/>
          <p:nvPr/>
        </p:nvGrpSpPr>
        <p:grpSpPr>
          <a:xfrm>
            <a:off x="-7" y="6495328"/>
            <a:ext cx="12206298" cy="392837"/>
            <a:chOff x="-7" y="6495328"/>
            <a:chExt cx="12206298" cy="392837"/>
          </a:xfrm>
        </p:grpSpPr>
        <p:sp>
          <p:nvSpPr>
            <p:cNvPr id="9" name="Footer Placeholder 2">
              <a:extLst>
                <a:ext uri="{FF2B5EF4-FFF2-40B4-BE49-F238E27FC236}">
                  <a16:creationId xmlns:a16="http://schemas.microsoft.com/office/drawing/2014/main" id="{B6AE69C6-5529-1372-7908-84229582BAF3}"/>
                </a:ext>
              </a:extLst>
            </p:cNvPr>
            <p:cNvSpPr txBox="1">
              <a:spLocks/>
            </p:cNvSpPr>
            <p:nvPr/>
          </p:nvSpPr>
          <p:spPr>
            <a:xfrm>
              <a:off x="5395452" y="6523040"/>
              <a:ext cx="1401097" cy="365125"/>
            </a:xfrm>
            <a:prstGeom prst="rect">
              <a:avLst/>
            </a:prstGeom>
          </p:spPr>
          <p:txBody>
            <a:bodyPr vert="horz" lIns="91440" tIns="45720" rIns="274320" bIns="45720" rtlCol="0" anchor="ctr"/>
            <a:lstStyle>
              <a:defPPr>
                <a:defRPr lang="en-US"/>
              </a:defPPr>
              <a:lvl1pPr marL="0" algn="ctr" defTabSz="914400" rtl="0" eaLnBrk="1" latinLnBrk="0" hangingPunct="1">
                <a:defRPr sz="1100" kern="1200" spc="50" baseline="0">
                  <a:solidFill>
                    <a:schemeClr val="accent6">
                      <a:lumMod val="9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1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270C817D-3B29-2DA5-55CA-D1902A8E2EDD}"/>
                </a:ext>
              </a:extLst>
            </p:cNvPr>
            <p:cNvSpPr/>
            <p:nvPr/>
          </p:nvSpPr>
          <p:spPr>
            <a:xfrm>
              <a:off x="-7" y="6495328"/>
              <a:ext cx="12206298" cy="36267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2" name="Footer Placeholder 2">
              <a:extLst>
                <a:ext uri="{FF2B5EF4-FFF2-40B4-BE49-F238E27FC236}">
                  <a16:creationId xmlns:a16="http://schemas.microsoft.com/office/drawing/2014/main" id="{0851E257-737B-A309-9730-DA7AAA1ECBEB}"/>
                </a:ext>
              </a:extLst>
            </p:cNvPr>
            <p:cNvSpPr txBox="1">
              <a:spLocks/>
            </p:cNvSpPr>
            <p:nvPr/>
          </p:nvSpPr>
          <p:spPr>
            <a:xfrm>
              <a:off x="6985556" y="6495328"/>
              <a:ext cx="5206444" cy="362671"/>
            </a:xfrm>
            <a:prstGeom prst="rect">
              <a:avLst/>
            </a:prstGeom>
          </p:spPr>
          <p:txBody>
            <a:bodyPr vert="horz" lIns="91440" tIns="45720" rIns="274320" bIns="45720" rtlCol="0" anchor="ctr"/>
            <a:lstStyle>
              <a:defPPr>
                <a:defRPr lang="en-US"/>
              </a:defPPr>
              <a:lvl1pPr marL="0" algn="ctr" defTabSz="914400" rtl="0" eaLnBrk="1" latinLnBrk="0" hangingPunct="1">
                <a:defRPr sz="1100" kern="1200" spc="50" baseline="0">
                  <a:solidFill>
                    <a:schemeClr val="accent6">
                      <a:lumMod val="9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+mn-cs"/>
                </a:rPr>
                <a:t> www.vorne.com • 1.630.875.3600 • </a:t>
              </a:r>
              <a:r>
                <a:rPr kumimoji="0" lang="en-US" sz="1100" b="0" i="0" u="none" strike="noStrike" kern="1200" cap="none" spc="5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+mn-cs"/>
                </a:rPr>
                <a:t>© 2026 </a:t>
              </a:r>
              <a:r>
                <a:rPr kumimoji="0" lang="en-US" sz="1100" b="0" i="0" u="none" strike="noStrike" kern="1200" cap="none" spc="5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+mn-cs"/>
                </a:rPr>
                <a:t>Vorne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099161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380968A-428F-FB7D-5517-58D3976168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43C7F4F-14C9-E59A-8227-4680724C40C6}"/>
              </a:ext>
            </a:extLst>
          </p:cNvPr>
          <p:cNvSpPr/>
          <p:nvPr/>
        </p:nvSpPr>
        <p:spPr>
          <a:xfrm>
            <a:off x="0" y="0"/>
            <a:ext cx="5372100" cy="649287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C6AAF61-EEB4-6B5A-324D-0A4813BF3ADE}"/>
              </a:ext>
            </a:extLst>
          </p:cNvPr>
          <p:cNvSpPr/>
          <p:nvPr/>
        </p:nvSpPr>
        <p:spPr>
          <a:xfrm>
            <a:off x="1" y="940904"/>
            <a:ext cx="3505200" cy="29656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701D2E2-397C-D332-0FEB-A45427A031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3491" y="397678"/>
            <a:ext cx="6572065" cy="839788"/>
          </a:xfrm>
        </p:spPr>
        <p:txBody>
          <a:bodyPr>
            <a:normAutofit/>
          </a:bodyPr>
          <a:lstStyle/>
          <a:p>
            <a:r>
              <a:rPr lang="en-US" b="1" spc="200" dirty="0">
                <a:latin typeface="Helvetica" panose="020B0604020202020204" pitchFamily="34" charset="0"/>
                <a:cs typeface="Helvetica" panose="020B0604020202020204" pitchFamily="34" charset="0"/>
              </a:rPr>
              <a:t>Down </a:t>
            </a:r>
            <a:r>
              <a:rPr lang="en-US" b="1" spc="200" dirty="0">
                <a:solidFill>
                  <a:srgbClr val="1070C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Scoreboard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2863A74-4B32-BA07-3FE3-3A918F2837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13490" y="1281333"/>
            <a:ext cx="5372100" cy="655955"/>
          </a:xfrm>
        </p:spPr>
        <p:txBody>
          <a:bodyPr>
            <a:noAutofit/>
          </a:bodyPr>
          <a:lstStyle/>
          <a:p>
            <a:r>
              <a:rPr lang="en-US" sz="2000" spc="130" dirty="0">
                <a:solidFill>
                  <a:schemeClr val="accent1"/>
                </a:solidFill>
                <a:latin typeface="Helvetica" pitchFamily="2" charset="0"/>
                <a:cs typeface="Euphemia UCAS" panose="020B0503040102020104" pitchFamily="34" charset="-79"/>
              </a:rPr>
              <a:t>Displays when we are Down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4CA0EE37-8F39-BCB0-62E0-46A360255622}"/>
              </a:ext>
            </a:extLst>
          </p:cNvPr>
          <p:cNvSpPr txBox="1">
            <a:spLocks/>
          </p:cNvSpPr>
          <p:nvPr/>
        </p:nvSpPr>
        <p:spPr>
          <a:xfrm>
            <a:off x="613466" y="2158657"/>
            <a:ext cx="4145167" cy="37584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070C0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1600" b="0" i="0" u="none" strike="noStrike" kern="1200" cap="none" spc="7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We don’t need to manually record down time – XL records down time automatically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070C0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1600" b="0" i="0" u="none" strike="noStrike" kern="1200" cap="none" spc="7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We just input a reason when XL displays the Down Scoreboard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070C0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1600" b="0" i="0" u="none" strike="noStrike" kern="1200" cap="none" spc="7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If we forget to input a reason, we can input after restarting the process</a:t>
            </a:r>
          </a:p>
        </p:txBody>
      </p:sp>
      <p:sp>
        <p:nvSpPr>
          <p:cNvPr id="22" name="Footer Placeholder 2">
            <a:extLst>
              <a:ext uri="{FF2B5EF4-FFF2-40B4-BE49-F238E27FC236}">
                <a16:creationId xmlns:a16="http://schemas.microsoft.com/office/drawing/2014/main" id="{734E3181-01B2-56AB-39E4-3D67314FD50A}"/>
              </a:ext>
            </a:extLst>
          </p:cNvPr>
          <p:cNvSpPr txBox="1">
            <a:spLocks/>
          </p:cNvSpPr>
          <p:nvPr/>
        </p:nvSpPr>
        <p:spPr>
          <a:xfrm>
            <a:off x="5395452" y="6523040"/>
            <a:ext cx="1401097" cy="365125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1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3F9F93C-3E89-F9EB-FE56-7B41E9B32BB6}"/>
              </a:ext>
            </a:extLst>
          </p:cNvPr>
          <p:cNvSpPr/>
          <p:nvPr/>
        </p:nvSpPr>
        <p:spPr>
          <a:xfrm>
            <a:off x="-7" y="6495328"/>
            <a:ext cx="12206298" cy="3626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" name="Footer Placeholder 2">
            <a:extLst>
              <a:ext uri="{FF2B5EF4-FFF2-40B4-BE49-F238E27FC236}">
                <a16:creationId xmlns:a16="http://schemas.microsoft.com/office/drawing/2014/main" id="{1F3F1292-2A36-9ADF-6155-28D9ADF17090}"/>
              </a:ext>
            </a:extLst>
          </p:cNvPr>
          <p:cNvSpPr txBox="1">
            <a:spLocks/>
          </p:cNvSpPr>
          <p:nvPr/>
        </p:nvSpPr>
        <p:spPr>
          <a:xfrm>
            <a:off x="-8" y="6495328"/>
            <a:ext cx="2802194" cy="362671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1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Title Part 1 </a:t>
            </a:r>
            <a:r>
              <a:rPr kumimoji="0" lang="en-US" sz="1100" b="0" i="0" u="none" strike="noStrike" kern="1200" cap="none" spc="1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Section 1</a:t>
            </a:r>
          </a:p>
        </p:txBody>
      </p:sp>
      <p:sp>
        <p:nvSpPr>
          <p:cNvPr id="11" name="Footer Placeholder 2">
            <a:extLst>
              <a:ext uri="{FF2B5EF4-FFF2-40B4-BE49-F238E27FC236}">
                <a16:creationId xmlns:a16="http://schemas.microsoft.com/office/drawing/2014/main" id="{099C5B33-4103-3F50-9763-25E5DD0DDB9B}"/>
              </a:ext>
            </a:extLst>
          </p:cNvPr>
          <p:cNvSpPr txBox="1">
            <a:spLocks/>
          </p:cNvSpPr>
          <p:nvPr/>
        </p:nvSpPr>
        <p:spPr>
          <a:xfrm>
            <a:off x="6985556" y="6495328"/>
            <a:ext cx="5206444" cy="362671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www.vorne.com • 1.630.875.3600 • </a:t>
            </a:r>
            <a:r>
              <a:rPr kumimoji="0" lang="en-US" sz="1100" b="0" i="0" u="none" strike="noStrike" kern="1200" cap="none" spc="5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© 2026 </a:t>
            </a:r>
            <a:r>
              <a:rPr kumimoji="0" lang="en-US" sz="1100" b="0" i="0" u="none" strike="noStrike" kern="1200" cap="none" spc="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Vorne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A643061-26C0-4E09-15C3-B11E555703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7022" y="2083557"/>
            <a:ext cx="5143500" cy="270033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0D84948-9DC7-B39D-9A77-870DD5C998B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5715280" y="1553227"/>
            <a:ext cx="6183631" cy="3751545"/>
          </a:xfrm>
          <a:prstGeom prst="rect">
            <a:avLst/>
          </a:prstGeom>
        </p:spPr>
      </p:pic>
      <p:pic>
        <p:nvPicPr>
          <p:cNvPr id="12" name="Picture 11" descr="A screenshot of a computer&#10;&#10;AI-generated content may be incorrect.">
            <a:extLst>
              <a:ext uri="{FF2B5EF4-FFF2-40B4-BE49-F238E27FC236}">
                <a16:creationId xmlns:a16="http://schemas.microsoft.com/office/drawing/2014/main" id="{F6C9EAC4-3FD9-B394-3859-BB211CD5FC6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4799" y="4256611"/>
            <a:ext cx="2952594" cy="1791308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B86218FA-82B1-FFD8-BEBE-DC47535A3462}"/>
              </a:ext>
            </a:extLst>
          </p:cNvPr>
          <p:cNvGrpSpPr/>
          <p:nvPr/>
        </p:nvGrpSpPr>
        <p:grpSpPr>
          <a:xfrm>
            <a:off x="-7" y="6495328"/>
            <a:ext cx="12206298" cy="392837"/>
            <a:chOff x="-7" y="6495328"/>
            <a:chExt cx="12206298" cy="392837"/>
          </a:xfrm>
        </p:grpSpPr>
        <p:sp>
          <p:nvSpPr>
            <p:cNvPr id="10" name="Footer Placeholder 2">
              <a:extLst>
                <a:ext uri="{FF2B5EF4-FFF2-40B4-BE49-F238E27FC236}">
                  <a16:creationId xmlns:a16="http://schemas.microsoft.com/office/drawing/2014/main" id="{C673E32C-6CAF-C5AA-87F3-B3E9CE38D305}"/>
                </a:ext>
              </a:extLst>
            </p:cNvPr>
            <p:cNvSpPr txBox="1">
              <a:spLocks/>
            </p:cNvSpPr>
            <p:nvPr/>
          </p:nvSpPr>
          <p:spPr>
            <a:xfrm>
              <a:off x="5395452" y="6523040"/>
              <a:ext cx="1401097" cy="365125"/>
            </a:xfrm>
            <a:prstGeom prst="rect">
              <a:avLst/>
            </a:prstGeom>
          </p:spPr>
          <p:txBody>
            <a:bodyPr vert="horz" lIns="91440" tIns="45720" rIns="274320" bIns="45720" rtlCol="0" anchor="ctr"/>
            <a:lstStyle>
              <a:defPPr>
                <a:defRPr lang="en-US"/>
              </a:defPPr>
              <a:lvl1pPr marL="0" algn="ctr" defTabSz="914400" rtl="0" eaLnBrk="1" latinLnBrk="0" hangingPunct="1">
                <a:defRPr sz="1100" kern="1200" spc="50" baseline="0">
                  <a:solidFill>
                    <a:schemeClr val="accent6">
                      <a:lumMod val="9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1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72B5072-B397-DFCC-2054-B9BA9BF1EA55}"/>
                </a:ext>
              </a:extLst>
            </p:cNvPr>
            <p:cNvSpPr/>
            <p:nvPr/>
          </p:nvSpPr>
          <p:spPr>
            <a:xfrm>
              <a:off x="-7" y="6495328"/>
              <a:ext cx="12206298" cy="36267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4" name="Footer Placeholder 2">
              <a:extLst>
                <a:ext uri="{FF2B5EF4-FFF2-40B4-BE49-F238E27FC236}">
                  <a16:creationId xmlns:a16="http://schemas.microsoft.com/office/drawing/2014/main" id="{501A782D-2765-D858-726D-FDAD8DE23211}"/>
                </a:ext>
              </a:extLst>
            </p:cNvPr>
            <p:cNvSpPr txBox="1">
              <a:spLocks/>
            </p:cNvSpPr>
            <p:nvPr/>
          </p:nvSpPr>
          <p:spPr>
            <a:xfrm>
              <a:off x="6985556" y="6495328"/>
              <a:ext cx="5206444" cy="362671"/>
            </a:xfrm>
            <a:prstGeom prst="rect">
              <a:avLst/>
            </a:prstGeom>
          </p:spPr>
          <p:txBody>
            <a:bodyPr vert="horz" lIns="91440" tIns="45720" rIns="274320" bIns="45720" rtlCol="0" anchor="ctr"/>
            <a:lstStyle>
              <a:defPPr>
                <a:defRPr lang="en-US"/>
              </a:defPPr>
              <a:lvl1pPr marL="0" algn="ctr" defTabSz="914400" rtl="0" eaLnBrk="1" latinLnBrk="0" hangingPunct="1">
                <a:defRPr sz="1100" kern="1200" spc="50" baseline="0">
                  <a:solidFill>
                    <a:schemeClr val="accent6">
                      <a:lumMod val="9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+mn-cs"/>
                </a:rPr>
                <a:t> www.vorne.com • 1.630.875.3600 • </a:t>
              </a:r>
              <a:r>
                <a:rPr kumimoji="0" lang="en-US" sz="1100" b="0" i="0" u="none" strike="noStrike" kern="1200" cap="none" spc="5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+mn-cs"/>
                </a:rPr>
                <a:t>© 2026 </a:t>
              </a:r>
              <a:r>
                <a:rPr kumimoji="0" lang="en-US" sz="1100" b="0" i="0" u="none" strike="noStrike" kern="1200" cap="none" spc="5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+mn-cs"/>
                </a:rPr>
                <a:t>Vorne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233989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4755580-C12B-0330-FF81-F03FE262B4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9DC13553-E877-EAE2-3090-24B54663ED9D}"/>
              </a:ext>
            </a:extLst>
          </p:cNvPr>
          <p:cNvSpPr/>
          <p:nvPr/>
        </p:nvSpPr>
        <p:spPr>
          <a:xfrm>
            <a:off x="0" y="0"/>
            <a:ext cx="5372100" cy="649287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6989D4F-ADAB-F823-793E-BDBEDE1F7327}"/>
              </a:ext>
            </a:extLst>
          </p:cNvPr>
          <p:cNvSpPr/>
          <p:nvPr/>
        </p:nvSpPr>
        <p:spPr>
          <a:xfrm>
            <a:off x="1" y="940904"/>
            <a:ext cx="3505200" cy="29656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DBA8F7D-16A9-A41C-7275-B12253153D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3491" y="397678"/>
            <a:ext cx="4958608" cy="839788"/>
          </a:xfrm>
        </p:spPr>
        <p:txBody>
          <a:bodyPr>
            <a:normAutofit/>
          </a:bodyPr>
          <a:lstStyle/>
          <a:p>
            <a:r>
              <a:rPr lang="en-US" b="1" spc="200" dirty="0">
                <a:latin typeface="Helvetica" panose="020B0604020202020204" pitchFamily="34" charset="0"/>
                <a:cs typeface="Helvetica" panose="020B0604020202020204" pitchFamily="34" charset="0"/>
              </a:rPr>
              <a:t>Reason</a:t>
            </a:r>
            <a:r>
              <a:rPr lang="en-US" b="1" spc="200" dirty="0">
                <a:solidFill>
                  <a:srgbClr val="1070C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Review 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4D54BD1-DEF6-A807-BA56-1A4216E36C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13490" y="1281333"/>
            <a:ext cx="4958609" cy="655955"/>
          </a:xfrm>
        </p:spPr>
        <p:txBody>
          <a:bodyPr>
            <a:noAutofit/>
          </a:bodyPr>
          <a:lstStyle/>
          <a:p>
            <a:r>
              <a:rPr lang="en-US" sz="2000" spc="130" dirty="0">
                <a:solidFill>
                  <a:schemeClr val="accent1"/>
                </a:solidFill>
                <a:latin typeface="Helvetica" pitchFamily="2" charset="0"/>
                <a:cs typeface="Euphemia UCAS" panose="020B0503040102020104" pitchFamily="34" charset="-79"/>
              </a:rPr>
              <a:t>Let’s review our down reasons.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D9D8E056-B066-9DFD-8693-09F913743445}"/>
              </a:ext>
            </a:extLst>
          </p:cNvPr>
          <p:cNvSpPr txBox="1">
            <a:spLocks/>
          </p:cNvSpPr>
          <p:nvPr/>
        </p:nvSpPr>
        <p:spPr>
          <a:xfrm>
            <a:off x="613466" y="2158657"/>
            <a:ext cx="4145167" cy="37584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070C0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1600" b="0" i="0" u="none" strike="noStrike" kern="1200" cap="none" spc="7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When should we input each of these reasons?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070C0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1600" b="0" i="0" u="none" strike="noStrike" kern="1200" cap="none" spc="7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Are any of these reasons confusing?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070C0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1600" b="0" i="0" u="none" strike="noStrike" kern="1200" cap="none" spc="7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Are we missing any reasons?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070C0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1600" b="0" i="0" u="none" strike="noStrike" kern="1200" cap="none" spc="7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Are any reasons not needed?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070C0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600" b="0" i="0" u="none" strike="noStrike" kern="1200" cap="none" spc="7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22" name="Footer Placeholder 2">
            <a:extLst>
              <a:ext uri="{FF2B5EF4-FFF2-40B4-BE49-F238E27FC236}">
                <a16:creationId xmlns:a16="http://schemas.microsoft.com/office/drawing/2014/main" id="{3972D96B-D7FC-34B9-7587-92D43E14D641}"/>
              </a:ext>
            </a:extLst>
          </p:cNvPr>
          <p:cNvSpPr txBox="1">
            <a:spLocks/>
          </p:cNvSpPr>
          <p:nvPr/>
        </p:nvSpPr>
        <p:spPr>
          <a:xfrm>
            <a:off x="5395452" y="6523040"/>
            <a:ext cx="1401097" cy="365125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1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6B77E27-8FAB-5DD2-919B-26F1E319C72E}"/>
              </a:ext>
            </a:extLst>
          </p:cNvPr>
          <p:cNvSpPr/>
          <p:nvPr/>
        </p:nvSpPr>
        <p:spPr>
          <a:xfrm>
            <a:off x="-7" y="6495328"/>
            <a:ext cx="12206298" cy="3626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" name="Footer Placeholder 2">
            <a:extLst>
              <a:ext uri="{FF2B5EF4-FFF2-40B4-BE49-F238E27FC236}">
                <a16:creationId xmlns:a16="http://schemas.microsoft.com/office/drawing/2014/main" id="{0092368E-62EB-FB42-5E26-DFD799C00203}"/>
              </a:ext>
            </a:extLst>
          </p:cNvPr>
          <p:cNvSpPr txBox="1">
            <a:spLocks/>
          </p:cNvSpPr>
          <p:nvPr/>
        </p:nvSpPr>
        <p:spPr>
          <a:xfrm>
            <a:off x="-8" y="6495328"/>
            <a:ext cx="2802194" cy="362671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1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Title Part 1 </a:t>
            </a:r>
            <a:r>
              <a:rPr kumimoji="0" lang="en-US" sz="1100" b="0" i="0" u="none" strike="noStrike" kern="1200" cap="none" spc="1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Section 1</a:t>
            </a:r>
          </a:p>
        </p:txBody>
      </p:sp>
      <p:sp>
        <p:nvSpPr>
          <p:cNvPr id="11" name="Footer Placeholder 2">
            <a:extLst>
              <a:ext uri="{FF2B5EF4-FFF2-40B4-BE49-F238E27FC236}">
                <a16:creationId xmlns:a16="http://schemas.microsoft.com/office/drawing/2014/main" id="{15F26404-2CAE-AC65-AB43-851D906C1A5A}"/>
              </a:ext>
            </a:extLst>
          </p:cNvPr>
          <p:cNvSpPr txBox="1">
            <a:spLocks/>
          </p:cNvSpPr>
          <p:nvPr/>
        </p:nvSpPr>
        <p:spPr>
          <a:xfrm>
            <a:off x="6985556" y="6495328"/>
            <a:ext cx="5206444" cy="362671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www.vorne.com • 1.630.875.3600 • </a:t>
            </a:r>
            <a:r>
              <a:rPr kumimoji="0" lang="en-US" sz="1100" b="0" i="0" u="none" strike="noStrike" kern="1200" cap="none" spc="5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© 2026 </a:t>
            </a:r>
            <a:r>
              <a:rPr kumimoji="0" lang="en-US" sz="1100" b="0" i="0" u="none" strike="noStrike" kern="1200" cap="none" spc="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Vorne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3BDB6B3-0817-E2FE-2D32-D3DDC07B2276}"/>
              </a:ext>
            </a:extLst>
          </p:cNvPr>
          <p:cNvGrpSpPr/>
          <p:nvPr/>
        </p:nvGrpSpPr>
        <p:grpSpPr>
          <a:xfrm>
            <a:off x="5602642" y="397678"/>
            <a:ext cx="4928354" cy="3823603"/>
            <a:chOff x="6325018" y="1431446"/>
            <a:chExt cx="4928354" cy="3823603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2E927B39-D247-320D-6380-862264B54B5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752" t="12146" r="17901" b="6337"/>
            <a:stretch>
              <a:fillRect/>
            </a:stretch>
          </p:blipFill>
          <p:spPr>
            <a:xfrm rot="5400000">
              <a:off x="6877393" y="879071"/>
              <a:ext cx="3823603" cy="4928354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3F40A1D4-CD62-3CA8-C563-AF450B7F122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712385" y="1725363"/>
              <a:ext cx="4018629" cy="2492567"/>
            </a:xfrm>
            <a:prstGeom prst="rect">
              <a:avLst/>
            </a:prstGeom>
          </p:spPr>
        </p:pic>
      </p:grpSp>
      <p:pic>
        <p:nvPicPr>
          <p:cNvPr id="8" name="Picture 7" descr="A screen shot of a device&#10;&#10;AI-generated content may be incorrect.">
            <a:extLst>
              <a:ext uri="{FF2B5EF4-FFF2-40B4-BE49-F238E27FC236}">
                <a16:creationId xmlns:a16="http://schemas.microsoft.com/office/drawing/2014/main" id="{DDE6E633-CD59-9D17-43C2-C27358A735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03142" y="3247036"/>
            <a:ext cx="5738437" cy="3247066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51E0A63B-64C6-0BB7-418E-856D0978F9A6}"/>
              </a:ext>
            </a:extLst>
          </p:cNvPr>
          <p:cNvGrpSpPr/>
          <p:nvPr/>
        </p:nvGrpSpPr>
        <p:grpSpPr>
          <a:xfrm>
            <a:off x="-7" y="6495328"/>
            <a:ext cx="12206298" cy="392837"/>
            <a:chOff x="-7" y="6495328"/>
            <a:chExt cx="12206298" cy="392837"/>
          </a:xfrm>
        </p:grpSpPr>
        <p:sp>
          <p:nvSpPr>
            <p:cNvPr id="13" name="Footer Placeholder 2">
              <a:extLst>
                <a:ext uri="{FF2B5EF4-FFF2-40B4-BE49-F238E27FC236}">
                  <a16:creationId xmlns:a16="http://schemas.microsoft.com/office/drawing/2014/main" id="{790D8F4E-A1D4-4D15-A239-E5D1B72FA6E8}"/>
                </a:ext>
              </a:extLst>
            </p:cNvPr>
            <p:cNvSpPr txBox="1">
              <a:spLocks/>
            </p:cNvSpPr>
            <p:nvPr/>
          </p:nvSpPr>
          <p:spPr>
            <a:xfrm>
              <a:off x="5395452" y="6523040"/>
              <a:ext cx="1401097" cy="365125"/>
            </a:xfrm>
            <a:prstGeom prst="rect">
              <a:avLst/>
            </a:prstGeom>
          </p:spPr>
          <p:txBody>
            <a:bodyPr vert="horz" lIns="91440" tIns="45720" rIns="274320" bIns="45720" rtlCol="0" anchor="ctr"/>
            <a:lstStyle>
              <a:defPPr>
                <a:defRPr lang="en-US"/>
              </a:defPPr>
              <a:lvl1pPr marL="0" algn="ctr" defTabSz="914400" rtl="0" eaLnBrk="1" latinLnBrk="0" hangingPunct="1">
                <a:defRPr sz="1100" kern="1200" spc="50" baseline="0">
                  <a:solidFill>
                    <a:schemeClr val="accent6">
                      <a:lumMod val="9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1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60E35EF3-A42B-2409-DD32-38DCBED5C742}"/>
                </a:ext>
              </a:extLst>
            </p:cNvPr>
            <p:cNvSpPr/>
            <p:nvPr/>
          </p:nvSpPr>
          <p:spPr>
            <a:xfrm>
              <a:off x="-7" y="6495328"/>
              <a:ext cx="12206298" cy="36267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7" name="Footer Placeholder 2">
              <a:extLst>
                <a:ext uri="{FF2B5EF4-FFF2-40B4-BE49-F238E27FC236}">
                  <a16:creationId xmlns:a16="http://schemas.microsoft.com/office/drawing/2014/main" id="{EEFD1FEC-2620-A8AC-7871-9D4621B7AB70}"/>
                </a:ext>
              </a:extLst>
            </p:cNvPr>
            <p:cNvSpPr txBox="1">
              <a:spLocks/>
            </p:cNvSpPr>
            <p:nvPr/>
          </p:nvSpPr>
          <p:spPr>
            <a:xfrm>
              <a:off x="6985556" y="6495328"/>
              <a:ext cx="5206444" cy="362671"/>
            </a:xfrm>
            <a:prstGeom prst="rect">
              <a:avLst/>
            </a:prstGeom>
          </p:spPr>
          <p:txBody>
            <a:bodyPr vert="horz" lIns="91440" tIns="45720" rIns="274320" bIns="45720" rtlCol="0" anchor="ctr"/>
            <a:lstStyle>
              <a:defPPr>
                <a:defRPr lang="en-US"/>
              </a:defPPr>
              <a:lvl1pPr marL="0" algn="ctr" defTabSz="914400" rtl="0" eaLnBrk="1" latinLnBrk="0" hangingPunct="1">
                <a:defRPr sz="1100" kern="1200" spc="50" baseline="0">
                  <a:solidFill>
                    <a:schemeClr val="accent6">
                      <a:lumMod val="9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+mn-cs"/>
                </a:rPr>
                <a:t> www.vorne.com • 1.630.875.3600 • </a:t>
              </a:r>
              <a:r>
                <a:rPr kumimoji="0" lang="en-US" sz="1100" b="0" i="0" u="none" strike="noStrike" kern="1200" cap="none" spc="5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+mn-cs"/>
                </a:rPr>
                <a:t>© 2026 </a:t>
              </a:r>
              <a:r>
                <a:rPr kumimoji="0" lang="en-US" sz="1100" b="0" i="0" u="none" strike="noStrike" kern="1200" cap="none" spc="5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+mn-cs"/>
                </a:rPr>
                <a:t>Vorne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079372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251FE2B-2B19-F1FA-C444-5CF14BE733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2EA15DD-F1EE-F3CC-5777-C35536B59852}"/>
              </a:ext>
            </a:extLst>
          </p:cNvPr>
          <p:cNvSpPr/>
          <p:nvPr/>
        </p:nvSpPr>
        <p:spPr>
          <a:xfrm>
            <a:off x="0" y="0"/>
            <a:ext cx="5372100" cy="649287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E7A64C0-5762-D9BB-C4FA-B8D8769683DA}"/>
              </a:ext>
            </a:extLst>
          </p:cNvPr>
          <p:cNvSpPr/>
          <p:nvPr/>
        </p:nvSpPr>
        <p:spPr>
          <a:xfrm>
            <a:off x="1" y="940904"/>
            <a:ext cx="3505200" cy="29656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3E63F3B-B8C2-2542-B70E-2AF77EC663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3491" y="397678"/>
            <a:ext cx="6572065" cy="839788"/>
          </a:xfrm>
        </p:spPr>
        <p:txBody>
          <a:bodyPr>
            <a:normAutofit/>
          </a:bodyPr>
          <a:lstStyle/>
          <a:p>
            <a:r>
              <a:rPr lang="en-US" b="1" spc="200" dirty="0">
                <a:latin typeface="Helvetica" panose="020B0604020202020204" pitchFamily="34" charset="0"/>
                <a:cs typeface="Helvetica" panose="020B0604020202020204" pitchFamily="34" charset="0"/>
              </a:rPr>
              <a:t>Input </a:t>
            </a:r>
            <a:r>
              <a:rPr lang="en-US" b="1" spc="200" dirty="0">
                <a:solidFill>
                  <a:srgbClr val="1070C0"/>
                </a:solidFill>
                <a:latin typeface="Helvetica" panose="020B0604020202020204" pitchFamily="34" charset="0"/>
              </a:rPr>
              <a:t>Down Reason</a:t>
            </a:r>
            <a:endParaRPr lang="en-US" b="1" spc="200" dirty="0">
              <a:solidFill>
                <a:srgbClr val="1070C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716AF85-FF5A-F2AE-14F7-AFAC3FBA85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13490" y="1281333"/>
            <a:ext cx="4958609" cy="655955"/>
          </a:xfrm>
        </p:spPr>
        <p:txBody>
          <a:bodyPr>
            <a:noAutofit/>
          </a:bodyPr>
          <a:lstStyle/>
          <a:p>
            <a:r>
              <a:rPr lang="en-US" sz="2000" spc="130" dirty="0">
                <a:solidFill>
                  <a:schemeClr val="accent1"/>
                </a:solidFill>
                <a:latin typeface="Helvetica" pitchFamily="2" charset="0"/>
                <a:cs typeface="Euphemia UCAS" panose="020B0503040102020104" pitchFamily="34" charset="-79"/>
              </a:rPr>
              <a:t>Follow these instructions for inputting down reasons.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F32AE322-24DC-1EFE-4F42-B3E6A97C16A4}"/>
              </a:ext>
            </a:extLst>
          </p:cNvPr>
          <p:cNvSpPr txBox="1">
            <a:spLocks/>
          </p:cNvSpPr>
          <p:nvPr/>
        </p:nvSpPr>
        <p:spPr>
          <a:xfrm>
            <a:off x="613466" y="2158657"/>
            <a:ext cx="4145167" cy="37584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070C0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1600" b="0" i="0" u="none" strike="noStrike" kern="1200" cap="none" spc="7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First focus on getting the process running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070C0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1600" b="0" i="0" u="none" strike="noStrike" kern="1200" cap="none" spc="7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Input the appropriate reason as soon as you can 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070C0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1600" b="0" i="0" u="none" strike="noStrike" kern="1200" cap="none" spc="7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You can input the reason any time before the next down event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070C0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1600" b="0" i="0" u="none" strike="noStrike" kern="1200" cap="none" spc="7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If you input the wrong reason, simply input the correct reason before the next down event (this will override the previous input)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070C0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1600" b="0" i="0" u="none" strike="noStrike" kern="1200" cap="none" spc="7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If you forget to input a reason, XL displays Scan Reason at the bottom of the Run Screen</a:t>
            </a:r>
          </a:p>
        </p:txBody>
      </p:sp>
      <p:sp>
        <p:nvSpPr>
          <p:cNvPr id="22" name="Footer Placeholder 2">
            <a:extLst>
              <a:ext uri="{FF2B5EF4-FFF2-40B4-BE49-F238E27FC236}">
                <a16:creationId xmlns:a16="http://schemas.microsoft.com/office/drawing/2014/main" id="{FA03ECB9-8066-4E01-F73C-2143738035BC}"/>
              </a:ext>
            </a:extLst>
          </p:cNvPr>
          <p:cNvSpPr txBox="1">
            <a:spLocks/>
          </p:cNvSpPr>
          <p:nvPr/>
        </p:nvSpPr>
        <p:spPr>
          <a:xfrm>
            <a:off x="5395452" y="6523040"/>
            <a:ext cx="1401097" cy="365125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1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A024630-F082-2F93-5D6E-C18B2FF654AF}"/>
              </a:ext>
            </a:extLst>
          </p:cNvPr>
          <p:cNvSpPr/>
          <p:nvPr/>
        </p:nvSpPr>
        <p:spPr>
          <a:xfrm>
            <a:off x="-7" y="6495328"/>
            <a:ext cx="12206298" cy="3626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" name="Footer Placeholder 2">
            <a:extLst>
              <a:ext uri="{FF2B5EF4-FFF2-40B4-BE49-F238E27FC236}">
                <a16:creationId xmlns:a16="http://schemas.microsoft.com/office/drawing/2014/main" id="{75B415E1-0E2C-1CD3-403B-5D3DE7368493}"/>
              </a:ext>
            </a:extLst>
          </p:cNvPr>
          <p:cNvSpPr txBox="1">
            <a:spLocks/>
          </p:cNvSpPr>
          <p:nvPr/>
        </p:nvSpPr>
        <p:spPr>
          <a:xfrm>
            <a:off x="-8" y="6495328"/>
            <a:ext cx="2802194" cy="362671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1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Title Part 1 </a:t>
            </a:r>
            <a:r>
              <a:rPr kumimoji="0" lang="en-US" sz="1100" b="0" i="0" u="none" strike="noStrike" kern="1200" cap="none" spc="1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Section 1</a:t>
            </a:r>
          </a:p>
        </p:txBody>
      </p:sp>
      <p:sp>
        <p:nvSpPr>
          <p:cNvPr id="11" name="Footer Placeholder 2">
            <a:extLst>
              <a:ext uri="{FF2B5EF4-FFF2-40B4-BE49-F238E27FC236}">
                <a16:creationId xmlns:a16="http://schemas.microsoft.com/office/drawing/2014/main" id="{4C38F154-56EE-9EB9-13C0-001A7668D1D6}"/>
              </a:ext>
            </a:extLst>
          </p:cNvPr>
          <p:cNvSpPr txBox="1">
            <a:spLocks/>
          </p:cNvSpPr>
          <p:nvPr/>
        </p:nvSpPr>
        <p:spPr>
          <a:xfrm>
            <a:off x="6985556" y="6495328"/>
            <a:ext cx="5206444" cy="362671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www.vorne.com • 1.630.875.3600 • </a:t>
            </a:r>
            <a:r>
              <a:rPr kumimoji="0" lang="en-US" sz="1100" b="0" i="0" u="none" strike="noStrike" kern="1200" cap="none" spc="5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© 2026 </a:t>
            </a:r>
            <a:r>
              <a:rPr kumimoji="0" lang="en-US" sz="1100" b="0" i="0" u="none" strike="noStrike" kern="1200" cap="none" spc="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Vorne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1EE550B-9765-7253-E7D6-40C56E3521BA}"/>
              </a:ext>
            </a:extLst>
          </p:cNvPr>
          <p:cNvSpPr txBox="1"/>
          <p:nvPr/>
        </p:nvSpPr>
        <p:spPr>
          <a:xfrm>
            <a:off x="7874808" y="1161058"/>
            <a:ext cx="1756607" cy="2543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rgbClr val="1070C0"/>
                </a:solidFill>
                <a:latin typeface="Helvetica" panose="020B0604020202020204" pitchFamily="34" charset="0"/>
                <a:ea typeface="Tahoma" panose="020B0604030504040204" pitchFamily="34" charset="0"/>
                <a:cs typeface="Helvetica" panose="020B0604020202020204" pitchFamily="34" charset="0"/>
              </a:rPr>
              <a:t>Down Scoreboard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EC9BCC8-75C2-E20C-9F52-DCE3487C94D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912774" y="212487"/>
            <a:ext cx="1658639" cy="100812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221217B-EA69-ACE1-A465-A9BA67798259}"/>
              </a:ext>
            </a:extLst>
          </p:cNvPr>
          <p:cNvSpPr txBox="1"/>
          <p:nvPr/>
        </p:nvSpPr>
        <p:spPr>
          <a:xfrm>
            <a:off x="7842497" y="2868404"/>
            <a:ext cx="18376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rgbClr val="1070C0"/>
                </a:solidFill>
                <a:latin typeface="Helvetica" panose="020B0604020202020204" pitchFamily="34" charset="0"/>
                <a:ea typeface="Tahoma" panose="020B0604030504040204" pitchFamily="34" charset="0"/>
                <a:cs typeface="Helvetica" panose="020B0604020202020204" pitchFamily="34" charset="0"/>
              </a:rPr>
              <a:t>Input Reason</a:t>
            </a:r>
            <a:endParaRPr lang="en-US" sz="1200" b="1" dirty="0">
              <a:solidFill>
                <a:srgbClr val="1070C0"/>
              </a:solidFill>
              <a:latin typeface="Helvetica" panose="020B0604020202020204" pitchFamily="34" charset="0"/>
              <a:ea typeface="Tahoma" panose="020B0604030504040204" pitchFamily="34" charset="0"/>
              <a:cs typeface="Helvetica" panose="020B060402020202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400BAB0-AD59-2F8F-2A40-7281E2A15F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52877" y="1713732"/>
            <a:ext cx="1873140" cy="1161821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9A333875-4915-C91C-F8BD-25F695DBA34B}"/>
              </a:ext>
            </a:extLst>
          </p:cNvPr>
          <p:cNvSpPr txBox="1"/>
          <p:nvPr/>
        </p:nvSpPr>
        <p:spPr>
          <a:xfrm>
            <a:off x="7864531" y="4458229"/>
            <a:ext cx="18376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rgbClr val="1070C0"/>
                </a:solidFill>
                <a:latin typeface="Helvetica" panose="020B0604020202020204" pitchFamily="34" charset="0"/>
                <a:ea typeface="Tahoma" panose="020B0604030504040204" pitchFamily="34" charset="0"/>
                <a:cs typeface="Helvetica" panose="020B0604020202020204" pitchFamily="34" charset="0"/>
              </a:rPr>
              <a:t>Reason Displayed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45299DB2-6EAC-26CB-95E3-5F1BA7FFC2C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7911253" y="3461591"/>
            <a:ext cx="1661682" cy="1008126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34D22332-42C3-E2C7-E107-0EB752745375}"/>
              </a:ext>
            </a:extLst>
          </p:cNvPr>
          <p:cNvSpPr txBox="1"/>
          <p:nvPr/>
        </p:nvSpPr>
        <p:spPr>
          <a:xfrm>
            <a:off x="7864531" y="6060152"/>
            <a:ext cx="17566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rgbClr val="1070C0"/>
                </a:solidFill>
                <a:latin typeface="Helvetica" panose="020B0604020202020204" pitchFamily="34" charset="0"/>
                <a:ea typeface="Tahoma" panose="020B0604030504040204" pitchFamily="34" charset="0"/>
                <a:cs typeface="Helvetica" panose="020B0604020202020204" pitchFamily="34" charset="0"/>
              </a:rPr>
              <a:t>Run Scoreboard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9F0194E5-B7D1-FE7E-8261-0FEE4D6EFF92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7912774" y="5073482"/>
            <a:ext cx="1658639" cy="1008126"/>
          </a:xfrm>
          <a:prstGeom prst="rect">
            <a:avLst/>
          </a:prstGeom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BA8F8DC9-EE1A-CAA0-5B67-E86CCEA3E151}"/>
              </a:ext>
            </a:extLst>
          </p:cNvPr>
          <p:cNvSpPr/>
          <p:nvPr/>
        </p:nvSpPr>
        <p:spPr>
          <a:xfrm rot="10800000">
            <a:off x="8526017" y="1435841"/>
            <a:ext cx="430671" cy="176337"/>
          </a:xfrm>
          <a:prstGeom prst="triangl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3F73BF20-FABC-BFAC-22D9-E4A853F76340}"/>
              </a:ext>
            </a:extLst>
          </p:cNvPr>
          <p:cNvSpPr/>
          <p:nvPr/>
        </p:nvSpPr>
        <p:spPr>
          <a:xfrm rot="10800000">
            <a:off x="8526017" y="3187612"/>
            <a:ext cx="430671" cy="176337"/>
          </a:xfrm>
          <a:prstGeom prst="triangl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Isosceles Triangle 20">
            <a:extLst>
              <a:ext uri="{FF2B5EF4-FFF2-40B4-BE49-F238E27FC236}">
                <a16:creationId xmlns:a16="http://schemas.microsoft.com/office/drawing/2014/main" id="{2021BC94-AFD9-C7E1-CC1E-5B7B8B196E42}"/>
              </a:ext>
            </a:extLst>
          </p:cNvPr>
          <p:cNvSpPr/>
          <p:nvPr/>
        </p:nvSpPr>
        <p:spPr>
          <a:xfrm rot="10800000">
            <a:off x="8526017" y="4835555"/>
            <a:ext cx="430671" cy="176337"/>
          </a:xfrm>
          <a:prstGeom prst="triangl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A screen shot of a device&#10;&#10;AI-generated content may be incorrect.">
            <a:extLst>
              <a:ext uri="{FF2B5EF4-FFF2-40B4-BE49-F238E27FC236}">
                <a16:creationId xmlns:a16="http://schemas.microsoft.com/office/drawing/2014/main" id="{98764B7A-1B88-EDFC-01BE-3E4079E48AB3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b="26930"/>
          <a:stretch>
            <a:fillRect/>
          </a:stretch>
        </p:blipFill>
        <p:spPr>
          <a:xfrm>
            <a:off x="7781974" y="1564896"/>
            <a:ext cx="3148409" cy="1301750"/>
          </a:xfrm>
          <a:prstGeom prst="rect">
            <a:avLst/>
          </a:pr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49D6CBA3-22F8-51B6-C780-AD8115FC4EA1}"/>
              </a:ext>
            </a:extLst>
          </p:cNvPr>
          <p:cNvGrpSpPr/>
          <p:nvPr/>
        </p:nvGrpSpPr>
        <p:grpSpPr>
          <a:xfrm>
            <a:off x="-7" y="6495328"/>
            <a:ext cx="12206298" cy="392837"/>
            <a:chOff x="-7" y="6495328"/>
            <a:chExt cx="12206298" cy="392837"/>
          </a:xfrm>
        </p:grpSpPr>
        <p:sp>
          <p:nvSpPr>
            <p:cNvPr id="24" name="Footer Placeholder 2">
              <a:extLst>
                <a:ext uri="{FF2B5EF4-FFF2-40B4-BE49-F238E27FC236}">
                  <a16:creationId xmlns:a16="http://schemas.microsoft.com/office/drawing/2014/main" id="{9F6E3013-2205-83EA-EC66-EADE434A73E1}"/>
                </a:ext>
              </a:extLst>
            </p:cNvPr>
            <p:cNvSpPr txBox="1">
              <a:spLocks/>
            </p:cNvSpPr>
            <p:nvPr/>
          </p:nvSpPr>
          <p:spPr>
            <a:xfrm>
              <a:off x="5395452" y="6523040"/>
              <a:ext cx="1401097" cy="365125"/>
            </a:xfrm>
            <a:prstGeom prst="rect">
              <a:avLst/>
            </a:prstGeom>
          </p:spPr>
          <p:txBody>
            <a:bodyPr vert="horz" lIns="91440" tIns="45720" rIns="274320" bIns="45720" rtlCol="0" anchor="ctr"/>
            <a:lstStyle>
              <a:defPPr>
                <a:defRPr lang="en-US"/>
              </a:defPPr>
              <a:lvl1pPr marL="0" algn="ctr" defTabSz="914400" rtl="0" eaLnBrk="1" latinLnBrk="0" hangingPunct="1">
                <a:defRPr sz="1100" kern="1200" spc="50" baseline="0">
                  <a:solidFill>
                    <a:schemeClr val="accent6">
                      <a:lumMod val="9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1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endParaRP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0A76CEC9-0FC3-B94C-0293-BE67F3E1CA1D}"/>
                </a:ext>
              </a:extLst>
            </p:cNvPr>
            <p:cNvSpPr/>
            <p:nvPr/>
          </p:nvSpPr>
          <p:spPr>
            <a:xfrm>
              <a:off x="-7" y="6495328"/>
              <a:ext cx="12206298" cy="36267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6" name="Footer Placeholder 2">
              <a:extLst>
                <a:ext uri="{FF2B5EF4-FFF2-40B4-BE49-F238E27FC236}">
                  <a16:creationId xmlns:a16="http://schemas.microsoft.com/office/drawing/2014/main" id="{FB6DD93A-DE67-CF5F-E183-54528F3078FA}"/>
                </a:ext>
              </a:extLst>
            </p:cNvPr>
            <p:cNvSpPr txBox="1">
              <a:spLocks/>
            </p:cNvSpPr>
            <p:nvPr/>
          </p:nvSpPr>
          <p:spPr>
            <a:xfrm>
              <a:off x="6985556" y="6495328"/>
              <a:ext cx="5206444" cy="362671"/>
            </a:xfrm>
            <a:prstGeom prst="rect">
              <a:avLst/>
            </a:prstGeom>
          </p:spPr>
          <p:txBody>
            <a:bodyPr vert="horz" lIns="91440" tIns="45720" rIns="274320" bIns="45720" rtlCol="0" anchor="ctr"/>
            <a:lstStyle>
              <a:defPPr>
                <a:defRPr lang="en-US"/>
              </a:defPPr>
              <a:lvl1pPr marL="0" algn="ctr" defTabSz="914400" rtl="0" eaLnBrk="1" latinLnBrk="0" hangingPunct="1">
                <a:defRPr sz="1100" kern="1200" spc="50" baseline="0">
                  <a:solidFill>
                    <a:schemeClr val="accent6">
                      <a:lumMod val="9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+mn-cs"/>
                </a:rPr>
                <a:t> www.vorne.com • 1.630.875.3600 • </a:t>
              </a:r>
              <a:r>
                <a:rPr kumimoji="0" lang="en-US" sz="1100" b="0" i="0" u="none" strike="noStrike" kern="1200" cap="none" spc="5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+mn-cs"/>
                </a:rPr>
                <a:t>© 2026 </a:t>
              </a:r>
              <a:r>
                <a:rPr kumimoji="0" lang="en-US" sz="1100" b="0" i="0" u="none" strike="noStrike" kern="1200" cap="none" spc="5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+mn-cs"/>
                </a:rPr>
                <a:t>Vorne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480232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B817EE2-BD6C-8CA1-ACB6-A3EBD3B886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21F6B37-7436-5E3B-6DFE-5E53BF2B6FB5}"/>
              </a:ext>
            </a:extLst>
          </p:cNvPr>
          <p:cNvSpPr/>
          <p:nvPr/>
        </p:nvSpPr>
        <p:spPr>
          <a:xfrm>
            <a:off x="0" y="0"/>
            <a:ext cx="5372100" cy="649287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8448BE0-BF72-EAB7-EA34-EEAB35EF6634}"/>
              </a:ext>
            </a:extLst>
          </p:cNvPr>
          <p:cNvSpPr/>
          <p:nvPr/>
        </p:nvSpPr>
        <p:spPr>
          <a:xfrm>
            <a:off x="1" y="940904"/>
            <a:ext cx="3505200" cy="29656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5331684-FE9B-44A0-A571-1C9694D3F7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3491" y="397678"/>
            <a:ext cx="6019153" cy="839788"/>
          </a:xfrm>
        </p:spPr>
        <p:txBody>
          <a:bodyPr>
            <a:noAutofit/>
          </a:bodyPr>
          <a:lstStyle/>
          <a:p>
            <a:r>
              <a:rPr lang="en-US" b="1" spc="200" dirty="0">
                <a:latin typeface="Helvetica" panose="020B0604020202020204" pitchFamily="34" charset="0"/>
                <a:cs typeface="Helvetica" panose="020B0604020202020204" pitchFamily="34" charset="0"/>
              </a:rPr>
              <a:t>Start </a:t>
            </a:r>
            <a:r>
              <a:rPr lang="en-US" b="1" spc="200" dirty="0">
                <a:solidFill>
                  <a:srgbClr val="1070C0"/>
                </a:solidFill>
                <a:latin typeface="Helvetica" panose="020B0604020202020204" pitchFamily="34" charset="0"/>
              </a:rPr>
              <a:t>Break</a:t>
            </a:r>
            <a:endParaRPr lang="en-US" b="1" spc="200" dirty="0">
              <a:solidFill>
                <a:srgbClr val="1070C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21F8128-398E-D642-0ACF-F47CC9E437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13490" y="1281333"/>
            <a:ext cx="4958609" cy="655955"/>
          </a:xfrm>
        </p:spPr>
        <p:txBody>
          <a:bodyPr>
            <a:noAutofit/>
          </a:bodyPr>
          <a:lstStyle/>
          <a:p>
            <a:r>
              <a:rPr lang="en-US" sz="2000" spc="130" dirty="0">
                <a:solidFill>
                  <a:schemeClr val="accent1"/>
                </a:solidFill>
                <a:latin typeface="Helvetica" pitchFamily="2" charset="0"/>
                <a:cs typeface="Euphemia UCAS" panose="020B0503040102020104" pitchFamily="34" charset="-79"/>
              </a:rPr>
              <a:t>Our break begins automatically.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F0C77E9B-8C8E-4C72-B803-2EE2D31ADA85}"/>
              </a:ext>
            </a:extLst>
          </p:cNvPr>
          <p:cNvSpPr txBox="1">
            <a:spLocks/>
          </p:cNvSpPr>
          <p:nvPr/>
        </p:nvSpPr>
        <p:spPr>
          <a:xfrm>
            <a:off x="613466" y="2158657"/>
            <a:ext cx="4145167" cy="37584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070C0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1600" b="0" i="0" u="none" strike="noStrike" kern="1200" cap="none" spc="7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Break Starts (XL automatically starts the break)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070C0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1600" b="0" i="0" u="none" strike="noStrike" kern="1200" cap="none" spc="7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Scoreboard (shows remaining break time, then KPIs)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070C0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600" b="0" i="0" u="none" strike="noStrike" kern="1200" cap="none" spc="7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22" name="Footer Placeholder 2">
            <a:extLst>
              <a:ext uri="{FF2B5EF4-FFF2-40B4-BE49-F238E27FC236}">
                <a16:creationId xmlns:a16="http://schemas.microsoft.com/office/drawing/2014/main" id="{336A92C4-0061-AE05-1FF9-EDE2A801B2B4}"/>
              </a:ext>
            </a:extLst>
          </p:cNvPr>
          <p:cNvSpPr txBox="1">
            <a:spLocks/>
          </p:cNvSpPr>
          <p:nvPr/>
        </p:nvSpPr>
        <p:spPr>
          <a:xfrm>
            <a:off x="5395452" y="6523040"/>
            <a:ext cx="1401097" cy="365125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1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3F06D1D-73FC-1D7D-12A9-BB083B74BB1A}"/>
              </a:ext>
            </a:extLst>
          </p:cNvPr>
          <p:cNvSpPr/>
          <p:nvPr/>
        </p:nvSpPr>
        <p:spPr>
          <a:xfrm>
            <a:off x="-7" y="6495328"/>
            <a:ext cx="12206298" cy="3626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" name="Footer Placeholder 2">
            <a:extLst>
              <a:ext uri="{FF2B5EF4-FFF2-40B4-BE49-F238E27FC236}">
                <a16:creationId xmlns:a16="http://schemas.microsoft.com/office/drawing/2014/main" id="{8EB8AB23-8CEC-5356-D825-9D375C11F9B0}"/>
              </a:ext>
            </a:extLst>
          </p:cNvPr>
          <p:cNvSpPr txBox="1">
            <a:spLocks/>
          </p:cNvSpPr>
          <p:nvPr/>
        </p:nvSpPr>
        <p:spPr>
          <a:xfrm>
            <a:off x="-8" y="6495328"/>
            <a:ext cx="2802194" cy="362671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1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Title Part 1 </a:t>
            </a:r>
            <a:r>
              <a:rPr kumimoji="0" lang="en-US" sz="1100" b="0" i="0" u="none" strike="noStrike" kern="1200" cap="none" spc="1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Section 1</a:t>
            </a:r>
          </a:p>
        </p:txBody>
      </p:sp>
      <p:sp>
        <p:nvSpPr>
          <p:cNvPr id="11" name="Footer Placeholder 2">
            <a:extLst>
              <a:ext uri="{FF2B5EF4-FFF2-40B4-BE49-F238E27FC236}">
                <a16:creationId xmlns:a16="http://schemas.microsoft.com/office/drawing/2014/main" id="{D2F10648-CCF5-F9AD-1691-2420840C30AC}"/>
              </a:ext>
            </a:extLst>
          </p:cNvPr>
          <p:cNvSpPr txBox="1">
            <a:spLocks/>
          </p:cNvSpPr>
          <p:nvPr/>
        </p:nvSpPr>
        <p:spPr>
          <a:xfrm>
            <a:off x="6985556" y="6495328"/>
            <a:ext cx="5206444" cy="362671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www.vorne.com • 1.630.875.3600 • </a:t>
            </a:r>
            <a:r>
              <a:rPr kumimoji="0" lang="en-US" sz="1100" b="0" i="0" u="none" strike="noStrike" kern="1200" cap="none" spc="5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© 2026 </a:t>
            </a:r>
            <a:r>
              <a:rPr kumimoji="0" lang="en-US" sz="1100" b="0" i="0" u="none" strike="noStrike" kern="1200" cap="none" spc="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Vorne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74738A8-FDB5-57EA-942E-25E7A6277675}"/>
              </a:ext>
            </a:extLst>
          </p:cNvPr>
          <p:cNvSpPr txBox="1"/>
          <p:nvPr/>
        </p:nvSpPr>
        <p:spPr>
          <a:xfrm>
            <a:off x="7807659" y="3388117"/>
            <a:ext cx="24003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rgbClr val="1070C0"/>
                </a:solidFill>
                <a:latin typeface="Helvetica" panose="020B0604020202020204" pitchFamily="34" charset="0"/>
                <a:ea typeface="Tahoma" panose="020B0604030504040204" pitchFamily="34" charset="0"/>
                <a:cs typeface="Helvetica" panose="020B0604020202020204" pitchFamily="34" charset="0"/>
              </a:rPr>
              <a:t>Remaining Break Time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F1C9AAB5-D20D-087B-061A-E9C96AE1C60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969411" y="2112677"/>
            <a:ext cx="2076797" cy="1259972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BC6BF692-2442-0380-D548-935113673A3A}"/>
              </a:ext>
            </a:extLst>
          </p:cNvPr>
          <p:cNvSpPr txBox="1"/>
          <p:nvPr/>
        </p:nvSpPr>
        <p:spPr>
          <a:xfrm>
            <a:off x="7807659" y="5398907"/>
            <a:ext cx="24003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rgbClr val="1070C0"/>
                </a:solidFill>
                <a:latin typeface="Helvetica" panose="020B0604020202020204" pitchFamily="34" charset="0"/>
                <a:ea typeface="Tahoma" panose="020B0604030504040204" pitchFamily="34" charset="0"/>
                <a:cs typeface="Helvetica" panose="020B0604020202020204" pitchFamily="34" charset="0"/>
              </a:rPr>
              <a:t>Break Over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962A568A-CA98-4DD5-BAA4-76B5536B052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976055" y="4071210"/>
            <a:ext cx="2063508" cy="1260158"/>
          </a:xfrm>
          <a:prstGeom prst="rect">
            <a:avLst/>
          </a:prstGeom>
        </p:spPr>
      </p:pic>
      <p:sp>
        <p:nvSpPr>
          <p:cNvPr id="21" name="Isosceles Triangle 20">
            <a:extLst>
              <a:ext uri="{FF2B5EF4-FFF2-40B4-BE49-F238E27FC236}">
                <a16:creationId xmlns:a16="http://schemas.microsoft.com/office/drawing/2014/main" id="{A11B6AB5-477B-8FC1-522C-11902C103930}"/>
              </a:ext>
            </a:extLst>
          </p:cNvPr>
          <p:cNvSpPr/>
          <p:nvPr/>
        </p:nvSpPr>
        <p:spPr>
          <a:xfrm rot="10800000">
            <a:off x="8792474" y="1787878"/>
            <a:ext cx="430671" cy="176337"/>
          </a:xfrm>
          <a:prstGeom prst="triangl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Isosceles Triangle 22">
            <a:extLst>
              <a:ext uri="{FF2B5EF4-FFF2-40B4-BE49-F238E27FC236}">
                <a16:creationId xmlns:a16="http://schemas.microsoft.com/office/drawing/2014/main" id="{BA1F0DE3-1FC8-160F-F1D4-D8479E417208}"/>
              </a:ext>
            </a:extLst>
          </p:cNvPr>
          <p:cNvSpPr/>
          <p:nvPr/>
        </p:nvSpPr>
        <p:spPr>
          <a:xfrm rot="10800000">
            <a:off x="8792474" y="3795383"/>
            <a:ext cx="430671" cy="176337"/>
          </a:xfrm>
          <a:prstGeom prst="triangl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4CA2E9A1-DB44-5BC7-3619-EC9780E2A5E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89654" y="752588"/>
            <a:ext cx="836311" cy="836311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9758F249-B5F4-05D0-E255-697930CF0D53}"/>
              </a:ext>
            </a:extLst>
          </p:cNvPr>
          <p:cNvGrpSpPr/>
          <p:nvPr/>
        </p:nvGrpSpPr>
        <p:grpSpPr>
          <a:xfrm>
            <a:off x="2102529" y="5645062"/>
            <a:ext cx="1399314" cy="690590"/>
            <a:chOff x="10399545" y="5430485"/>
            <a:chExt cx="1399314" cy="690590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CD49E136-BFC6-DEBE-1514-1538FBED44DB}"/>
                </a:ext>
              </a:extLst>
            </p:cNvPr>
            <p:cNvSpPr txBox="1"/>
            <p:nvPr/>
          </p:nvSpPr>
          <p:spPr>
            <a:xfrm>
              <a:off x="10980459" y="5645062"/>
              <a:ext cx="8184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Select One</a:t>
              </a:r>
            </a:p>
          </p:txBody>
        </p:sp>
        <p:sp>
          <p:nvSpPr>
            <p:cNvPr id="10" name="Isosceles Triangle 17">
              <a:extLst>
                <a:ext uri="{FF2B5EF4-FFF2-40B4-BE49-F238E27FC236}">
                  <a16:creationId xmlns:a16="http://schemas.microsoft.com/office/drawing/2014/main" id="{70879EBD-F8F1-4F2C-04D6-F58127C1B1C4}"/>
                </a:ext>
              </a:extLst>
            </p:cNvPr>
            <p:cNvSpPr/>
            <p:nvPr/>
          </p:nvSpPr>
          <p:spPr>
            <a:xfrm>
              <a:off x="10399545" y="5430485"/>
              <a:ext cx="812636" cy="661281"/>
            </a:xfrm>
            <a:prstGeom prst="triangle">
              <a:avLst/>
            </a:prstGeom>
            <a:solidFill>
              <a:srgbClr val="FFC000"/>
            </a:solidFill>
            <a:ln w="12700">
              <a:solidFill>
                <a:schemeClr val="tx2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0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95F7271-81D4-FBD9-BF1A-47B3B97C0C84}"/>
                </a:ext>
              </a:extLst>
            </p:cNvPr>
            <p:cNvSpPr txBox="1"/>
            <p:nvPr/>
          </p:nvSpPr>
          <p:spPr>
            <a:xfrm>
              <a:off x="10657854" y="5536300"/>
              <a:ext cx="25974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b="1">
                  <a:solidFill>
                    <a:schemeClr val="bg1"/>
                  </a:solidFill>
                </a:rPr>
                <a:t>!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0F6E53E-A70E-1FF3-9A4E-3024AF10AAC2}"/>
              </a:ext>
            </a:extLst>
          </p:cNvPr>
          <p:cNvGrpSpPr/>
          <p:nvPr/>
        </p:nvGrpSpPr>
        <p:grpSpPr>
          <a:xfrm>
            <a:off x="-7" y="6495328"/>
            <a:ext cx="12206298" cy="392837"/>
            <a:chOff x="-7" y="6495328"/>
            <a:chExt cx="12206298" cy="392837"/>
          </a:xfrm>
        </p:grpSpPr>
        <p:sp>
          <p:nvSpPr>
            <p:cNvPr id="14" name="Footer Placeholder 2">
              <a:extLst>
                <a:ext uri="{FF2B5EF4-FFF2-40B4-BE49-F238E27FC236}">
                  <a16:creationId xmlns:a16="http://schemas.microsoft.com/office/drawing/2014/main" id="{C9CEB0C2-70CF-0BD1-5FEF-60C4E7CDAD49}"/>
                </a:ext>
              </a:extLst>
            </p:cNvPr>
            <p:cNvSpPr txBox="1">
              <a:spLocks/>
            </p:cNvSpPr>
            <p:nvPr/>
          </p:nvSpPr>
          <p:spPr>
            <a:xfrm>
              <a:off x="5395452" y="6523040"/>
              <a:ext cx="1401097" cy="365125"/>
            </a:xfrm>
            <a:prstGeom prst="rect">
              <a:avLst/>
            </a:prstGeom>
          </p:spPr>
          <p:txBody>
            <a:bodyPr vert="horz" lIns="91440" tIns="45720" rIns="274320" bIns="45720" rtlCol="0" anchor="ctr"/>
            <a:lstStyle>
              <a:defPPr>
                <a:defRPr lang="en-US"/>
              </a:defPPr>
              <a:lvl1pPr marL="0" algn="ctr" defTabSz="914400" rtl="0" eaLnBrk="1" latinLnBrk="0" hangingPunct="1">
                <a:defRPr sz="1100" kern="1200" spc="50" baseline="0">
                  <a:solidFill>
                    <a:schemeClr val="accent6">
                      <a:lumMod val="9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1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endParaRP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D4141269-A32F-1C9D-F37F-5FADC70F8CAB}"/>
                </a:ext>
              </a:extLst>
            </p:cNvPr>
            <p:cNvSpPr/>
            <p:nvPr/>
          </p:nvSpPr>
          <p:spPr>
            <a:xfrm>
              <a:off x="-7" y="6495328"/>
              <a:ext cx="12206298" cy="36267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5" name="Footer Placeholder 2">
              <a:extLst>
                <a:ext uri="{FF2B5EF4-FFF2-40B4-BE49-F238E27FC236}">
                  <a16:creationId xmlns:a16="http://schemas.microsoft.com/office/drawing/2014/main" id="{30123243-2A6C-5BE6-A56A-AE1B40350210}"/>
                </a:ext>
              </a:extLst>
            </p:cNvPr>
            <p:cNvSpPr txBox="1">
              <a:spLocks/>
            </p:cNvSpPr>
            <p:nvPr/>
          </p:nvSpPr>
          <p:spPr>
            <a:xfrm>
              <a:off x="6985556" y="6495328"/>
              <a:ext cx="5206444" cy="362671"/>
            </a:xfrm>
            <a:prstGeom prst="rect">
              <a:avLst/>
            </a:prstGeom>
          </p:spPr>
          <p:txBody>
            <a:bodyPr vert="horz" lIns="91440" tIns="45720" rIns="274320" bIns="45720" rtlCol="0" anchor="ctr"/>
            <a:lstStyle>
              <a:defPPr>
                <a:defRPr lang="en-US"/>
              </a:defPPr>
              <a:lvl1pPr marL="0" algn="ctr" defTabSz="914400" rtl="0" eaLnBrk="1" latinLnBrk="0" hangingPunct="1">
                <a:defRPr sz="1100" kern="1200" spc="50" baseline="0">
                  <a:solidFill>
                    <a:schemeClr val="accent6">
                      <a:lumMod val="9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+mn-cs"/>
                </a:rPr>
                <a:t> www.vorne.com • 1.630.875.3600 • </a:t>
              </a:r>
              <a:r>
                <a:rPr kumimoji="0" lang="en-US" sz="1100" b="0" i="0" u="none" strike="noStrike" kern="1200" cap="none" spc="5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+mn-cs"/>
                </a:rPr>
                <a:t>© 2026 </a:t>
              </a:r>
              <a:r>
                <a:rPr kumimoji="0" lang="en-US" sz="1100" b="0" i="0" u="none" strike="noStrike" kern="1200" cap="none" spc="5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+mn-cs"/>
                </a:rPr>
                <a:t>Vorne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965991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9626782-FD15-7E60-A071-37B75CED10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CA712D1-F2CB-0990-98F4-A26A83C7E644}"/>
              </a:ext>
            </a:extLst>
          </p:cNvPr>
          <p:cNvSpPr/>
          <p:nvPr/>
        </p:nvSpPr>
        <p:spPr>
          <a:xfrm>
            <a:off x="0" y="0"/>
            <a:ext cx="5372100" cy="649287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6910600-32EF-E9D2-8128-0293A0B14B00}"/>
              </a:ext>
            </a:extLst>
          </p:cNvPr>
          <p:cNvSpPr/>
          <p:nvPr/>
        </p:nvSpPr>
        <p:spPr>
          <a:xfrm>
            <a:off x="1" y="940904"/>
            <a:ext cx="3505200" cy="29656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FE73DD8-2B08-602D-B9C5-AEF7C6B294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3491" y="397678"/>
            <a:ext cx="6019153" cy="839788"/>
          </a:xfrm>
        </p:spPr>
        <p:txBody>
          <a:bodyPr>
            <a:normAutofit/>
          </a:bodyPr>
          <a:lstStyle/>
          <a:p>
            <a:r>
              <a:rPr lang="en-US" b="1" spc="200" dirty="0">
                <a:latin typeface="Helvetica" panose="020B0604020202020204" pitchFamily="34" charset="0"/>
                <a:cs typeface="Helvetica" panose="020B0604020202020204" pitchFamily="34" charset="0"/>
              </a:rPr>
              <a:t>Start </a:t>
            </a:r>
            <a:r>
              <a:rPr lang="en-US" b="1" spc="200" dirty="0">
                <a:solidFill>
                  <a:srgbClr val="1070C0"/>
                </a:solidFill>
                <a:latin typeface="Helvetica" panose="020B0604020202020204" pitchFamily="34" charset="0"/>
              </a:rPr>
              <a:t>Break</a:t>
            </a:r>
            <a:endParaRPr lang="en-US" b="1" spc="200" dirty="0">
              <a:solidFill>
                <a:srgbClr val="1070C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F45E5EC-C540-1040-7B5C-CD660690D9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13490" y="1281333"/>
            <a:ext cx="4958609" cy="655955"/>
          </a:xfrm>
        </p:spPr>
        <p:txBody>
          <a:bodyPr>
            <a:noAutofit/>
          </a:bodyPr>
          <a:lstStyle/>
          <a:p>
            <a:r>
              <a:rPr lang="en-US" sz="2000" spc="130" dirty="0">
                <a:solidFill>
                  <a:schemeClr val="accent1"/>
                </a:solidFill>
                <a:latin typeface="Helvetica" pitchFamily="2" charset="0"/>
                <a:cs typeface="Euphemia UCAS" panose="020B0503040102020104" pitchFamily="34" charset="-79"/>
              </a:rPr>
              <a:t>Our break begins when we </a:t>
            </a:r>
            <a:br>
              <a:rPr lang="en-US" sz="2000" spc="130" dirty="0">
                <a:solidFill>
                  <a:schemeClr val="accent1"/>
                </a:solidFill>
                <a:latin typeface="Helvetica" pitchFamily="2" charset="0"/>
                <a:cs typeface="Euphemia UCAS" panose="020B0503040102020104" pitchFamily="34" charset="-79"/>
              </a:rPr>
            </a:br>
            <a:r>
              <a:rPr lang="en-US" sz="2000" spc="130" dirty="0">
                <a:solidFill>
                  <a:schemeClr val="accent1"/>
                </a:solidFill>
                <a:latin typeface="Helvetica" pitchFamily="2" charset="0"/>
                <a:cs typeface="Euphemia UCAS" panose="020B0503040102020104" pitchFamily="34" charset="-79"/>
              </a:rPr>
              <a:t>perform an action.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45A763F4-A537-0737-A9E2-F9CC47D7EC24}"/>
              </a:ext>
            </a:extLst>
          </p:cNvPr>
          <p:cNvSpPr txBox="1">
            <a:spLocks/>
          </p:cNvSpPr>
          <p:nvPr/>
        </p:nvSpPr>
        <p:spPr>
          <a:xfrm>
            <a:off x="613466" y="2158657"/>
            <a:ext cx="4145167" cy="37584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Clr>
                <a:srgbClr val="1070C0"/>
              </a:buClr>
              <a:buFont typeface="Wingdings" pitchFamily="2" charset="2"/>
              <a:buChar char="§"/>
              <a:defRPr/>
            </a:pPr>
            <a:r>
              <a:rPr lang="en-US" spc="70" dirty="0">
                <a:solidFill>
                  <a:srgbClr val="464646"/>
                </a:solidFill>
              </a:rPr>
              <a:t>Operator begins break (by scanning the Break barcode or pressing the Break button)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070C0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1600" b="0" i="0" u="none" strike="noStrike" kern="1200" cap="none" spc="7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Scoreboard (shows remaining break time, then KPIs)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070C0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600" b="0" i="0" u="none" strike="noStrike" kern="1200" cap="none" spc="7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22" name="Footer Placeholder 2">
            <a:extLst>
              <a:ext uri="{FF2B5EF4-FFF2-40B4-BE49-F238E27FC236}">
                <a16:creationId xmlns:a16="http://schemas.microsoft.com/office/drawing/2014/main" id="{8CFA9F9A-31C3-8804-E273-B95CB649BEF2}"/>
              </a:ext>
            </a:extLst>
          </p:cNvPr>
          <p:cNvSpPr txBox="1">
            <a:spLocks/>
          </p:cNvSpPr>
          <p:nvPr/>
        </p:nvSpPr>
        <p:spPr>
          <a:xfrm>
            <a:off x="5395452" y="6523040"/>
            <a:ext cx="1401097" cy="365125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1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2533CFD-C2FA-C40A-298C-A33BF88F093A}"/>
              </a:ext>
            </a:extLst>
          </p:cNvPr>
          <p:cNvSpPr/>
          <p:nvPr/>
        </p:nvSpPr>
        <p:spPr>
          <a:xfrm>
            <a:off x="-7" y="6495328"/>
            <a:ext cx="12206298" cy="3626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" name="Footer Placeholder 2">
            <a:extLst>
              <a:ext uri="{FF2B5EF4-FFF2-40B4-BE49-F238E27FC236}">
                <a16:creationId xmlns:a16="http://schemas.microsoft.com/office/drawing/2014/main" id="{87C32D46-E77D-5300-8266-76AAB364D660}"/>
              </a:ext>
            </a:extLst>
          </p:cNvPr>
          <p:cNvSpPr txBox="1">
            <a:spLocks/>
          </p:cNvSpPr>
          <p:nvPr/>
        </p:nvSpPr>
        <p:spPr>
          <a:xfrm>
            <a:off x="-8" y="6495328"/>
            <a:ext cx="2802194" cy="362671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1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Title Part 1 </a:t>
            </a:r>
            <a:r>
              <a:rPr kumimoji="0" lang="en-US" sz="1100" b="0" i="0" u="none" strike="noStrike" kern="1200" cap="none" spc="1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Section 1</a:t>
            </a:r>
          </a:p>
        </p:txBody>
      </p:sp>
      <p:sp>
        <p:nvSpPr>
          <p:cNvPr id="11" name="Footer Placeholder 2">
            <a:extLst>
              <a:ext uri="{FF2B5EF4-FFF2-40B4-BE49-F238E27FC236}">
                <a16:creationId xmlns:a16="http://schemas.microsoft.com/office/drawing/2014/main" id="{0BFA772E-25C5-3CF0-2E5F-BF41A8D0412A}"/>
              </a:ext>
            </a:extLst>
          </p:cNvPr>
          <p:cNvSpPr txBox="1">
            <a:spLocks/>
          </p:cNvSpPr>
          <p:nvPr/>
        </p:nvSpPr>
        <p:spPr>
          <a:xfrm>
            <a:off x="6985556" y="6495328"/>
            <a:ext cx="5206444" cy="362671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www.vorne.com • 1.630.875.3600 • </a:t>
            </a:r>
            <a:r>
              <a:rPr kumimoji="0" lang="en-US" sz="1100" b="0" i="0" u="none" strike="noStrike" kern="1200" cap="none" spc="5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© 2026 </a:t>
            </a:r>
            <a:r>
              <a:rPr kumimoji="0" lang="en-US" sz="1100" b="0" i="0" u="none" strike="noStrike" kern="1200" cap="none" spc="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Vorne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483D9D3-AE4E-AD80-C57F-3153ADA32AB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40" r="140"/>
          <a:stretch/>
        </p:blipFill>
        <p:spPr>
          <a:xfrm>
            <a:off x="7008928" y="326954"/>
            <a:ext cx="1600200" cy="1281268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0C5C881-FDC6-099A-1FD4-D1CA97374B2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361" t="3845" r="3667" b="8718"/>
          <a:stretch>
            <a:fillRect/>
          </a:stretch>
        </p:blipFill>
        <p:spPr>
          <a:xfrm>
            <a:off x="9196189" y="616789"/>
            <a:ext cx="2126411" cy="664544"/>
          </a:xfrm>
          <a:prstGeom prst="roundRect">
            <a:avLst>
              <a:gd name="adj" fmla="val 20561"/>
            </a:avLst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5799217-77F4-2FA1-92DE-829BDA49EA1E}"/>
              </a:ext>
            </a:extLst>
          </p:cNvPr>
          <p:cNvSpPr txBox="1"/>
          <p:nvPr/>
        </p:nvSpPr>
        <p:spPr>
          <a:xfrm>
            <a:off x="8687323" y="810974"/>
            <a:ext cx="430671" cy="3132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b="1" dirty="0">
                <a:solidFill>
                  <a:srgbClr val="1070C0"/>
                </a:solidFill>
                <a:latin typeface="Helvetica" panose="020B0604020202020204" pitchFamily="34" charset="0"/>
                <a:ea typeface="Tahoma" panose="020B0604030504040204" pitchFamily="34" charset="0"/>
                <a:cs typeface="Helvetica" panose="020B0604020202020204" pitchFamily="34" charset="0"/>
              </a:rPr>
              <a:t>or</a:t>
            </a:r>
            <a:endParaRPr lang="en-US" sz="1400" dirty="0"/>
          </a:p>
        </p:txBody>
      </p:sp>
      <p:sp>
        <p:nvSpPr>
          <p:cNvPr id="34" name="Isosceles Triangle 18">
            <a:extLst>
              <a:ext uri="{FF2B5EF4-FFF2-40B4-BE49-F238E27FC236}">
                <a16:creationId xmlns:a16="http://schemas.microsoft.com/office/drawing/2014/main" id="{C67AB676-37FD-F655-F1EA-F88C33C33CDB}"/>
              </a:ext>
            </a:extLst>
          </p:cNvPr>
          <p:cNvSpPr/>
          <p:nvPr/>
        </p:nvSpPr>
        <p:spPr>
          <a:xfrm rot="10800000">
            <a:off x="8716747" y="1815634"/>
            <a:ext cx="430671" cy="176337"/>
          </a:xfrm>
          <a:prstGeom prst="triangl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ounded Rectangle 34">
            <a:extLst>
              <a:ext uri="{FF2B5EF4-FFF2-40B4-BE49-F238E27FC236}">
                <a16:creationId xmlns:a16="http://schemas.microsoft.com/office/drawing/2014/main" id="{E2CA0E1C-84A1-1498-484C-E98C4B6EA59B}"/>
              </a:ext>
            </a:extLst>
          </p:cNvPr>
          <p:cNvSpPr/>
          <p:nvPr/>
        </p:nvSpPr>
        <p:spPr>
          <a:xfrm>
            <a:off x="9196188" y="628034"/>
            <a:ext cx="2126411" cy="664544"/>
          </a:xfrm>
          <a:prstGeom prst="roundRect">
            <a:avLst/>
          </a:prstGeom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C6DE3536-25C5-99C1-F03A-EAA55EA2176A}"/>
              </a:ext>
            </a:extLst>
          </p:cNvPr>
          <p:cNvSpPr txBox="1"/>
          <p:nvPr/>
        </p:nvSpPr>
        <p:spPr>
          <a:xfrm>
            <a:off x="9443969" y="795172"/>
            <a:ext cx="163084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Break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F3DAF3EF-4FED-6CC9-7BCE-550EFD2C47AA}"/>
              </a:ext>
            </a:extLst>
          </p:cNvPr>
          <p:cNvSpPr txBox="1"/>
          <p:nvPr/>
        </p:nvSpPr>
        <p:spPr>
          <a:xfrm>
            <a:off x="7807659" y="3388117"/>
            <a:ext cx="24003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rgbClr val="1070C0"/>
                </a:solidFill>
                <a:latin typeface="Helvetica" panose="020B0604020202020204" pitchFamily="34" charset="0"/>
                <a:ea typeface="Tahoma" panose="020B0604030504040204" pitchFamily="34" charset="0"/>
                <a:cs typeface="Helvetica" panose="020B0604020202020204" pitchFamily="34" charset="0"/>
              </a:rPr>
              <a:t>Remaining Break Time</a:t>
            </a: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189BB8AC-EA26-F3C1-576E-A3758189BBF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7969411" y="2112677"/>
            <a:ext cx="2076797" cy="1259972"/>
          </a:xfrm>
          <a:prstGeom prst="rect">
            <a:avLst/>
          </a:prstGeom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id="{4B4E065C-5847-153D-B998-A70A713BB0B1}"/>
              </a:ext>
            </a:extLst>
          </p:cNvPr>
          <p:cNvSpPr txBox="1"/>
          <p:nvPr/>
        </p:nvSpPr>
        <p:spPr>
          <a:xfrm>
            <a:off x="7807659" y="5398907"/>
            <a:ext cx="24003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rgbClr val="1070C0"/>
                </a:solidFill>
                <a:latin typeface="Helvetica" panose="020B0604020202020204" pitchFamily="34" charset="0"/>
                <a:ea typeface="Tahoma" panose="020B0604030504040204" pitchFamily="34" charset="0"/>
                <a:cs typeface="Helvetica" panose="020B0604020202020204" pitchFamily="34" charset="0"/>
              </a:rPr>
              <a:t>Break Over</a:t>
            </a: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AE0FFB05-0FBC-107F-F0F3-6DE2C41A6FE5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7976055" y="4071210"/>
            <a:ext cx="2063508" cy="1260158"/>
          </a:xfrm>
          <a:prstGeom prst="rect">
            <a:avLst/>
          </a:prstGeom>
        </p:spPr>
      </p:pic>
      <p:sp>
        <p:nvSpPr>
          <p:cNvPr id="42" name="Isosceles Triangle 22">
            <a:extLst>
              <a:ext uri="{FF2B5EF4-FFF2-40B4-BE49-F238E27FC236}">
                <a16:creationId xmlns:a16="http://schemas.microsoft.com/office/drawing/2014/main" id="{50ABAFF2-78C4-0F6A-C0A5-318E9ADAB4F7}"/>
              </a:ext>
            </a:extLst>
          </p:cNvPr>
          <p:cNvSpPr/>
          <p:nvPr/>
        </p:nvSpPr>
        <p:spPr>
          <a:xfrm rot="10800000">
            <a:off x="8792474" y="3795383"/>
            <a:ext cx="430671" cy="176337"/>
          </a:xfrm>
          <a:prstGeom prst="triangl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F07630DE-056A-E3B4-2BC0-57457DDF212F}"/>
              </a:ext>
            </a:extLst>
          </p:cNvPr>
          <p:cNvGrpSpPr/>
          <p:nvPr/>
        </p:nvGrpSpPr>
        <p:grpSpPr>
          <a:xfrm>
            <a:off x="2102529" y="5645062"/>
            <a:ext cx="1399314" cy="690590"/>
            <a:chOff x="10399545" y="5430485"/>
            <a:chExt cx="1399314" cy="690590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EAC293E7-D1C7-AF82-8E5D-CB826CA43C2C}"/>
                </a:ext>
              </a:extLst>
            </p:cNvPr>
            <p:cNvSpPr txBox="1"/>
            <p:nvPr/>
          </p:nvSpPr>
          <p:spPr>
            <a:xfrm>
              <a:off x="10980459" y="5645062"/>
              <a:ext cx="8184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Select One</a:t>
              </a:r>
            </a:p>
          </p:txBody>
        </p:sp>
        <p:sp>
          <p:nvSpPr>
            <p:cNvPr id="45" name="Isosceles Triangle 17">
              <a:extLst>
                <a:ext uri="{FF2B5EF4-FFF2-40B4-BE49-F238E27FC236}">
                  <a16:creationId xmlns:a16="http://schemas.microsoft.com/office/drawing/2014/main" id="{9E8639EC-F609-0E47-720D-7B1640EA3924}"/>
                </a:ext>
              </a:extLst>
            </p:cNvPr>
            <p:cNvSpPr/>
            <p:nvPr/>
          </p:nvSpPr>
          <p:spPr>
            <a:xfrm>
              <a:off x="10399545" y="5430485"/>
              <a:ext cx="812636" cy="661281"/>
            </a:xfrm>
            <a:prstGeom prst="triangle">
              <a:avLst/>
            </a:prstGeom>
            <a:solidFill>
              <a:srgbClr val="FFC000"/>
            </a:solidFill>
            <a:ln w="12700">
              <a:solidFill>
                <a:schemeClr val="tx2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0"/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AE5BA491-5AF0-696C-B808-CE4C0495C259}"/>
                </a:ext>
              </a:extLst>
            </p:cNvPr>
            <p:cNvSpPr txBox="1"/>
            <p:nvPr/>
          </p:nvSpPr>
          <p:spPr>
            <a:xfrm>
              <a:off x="10657854" y="5536300"/>
              <a:ext cx="25974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b="1">
                  <a:solidFill>
                    <a:schemeClr val="bg1"/>
                  </a:solidFill>
                </a:rPr>
                <a:t>!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6F133FA7-3B7F-AE91-4576-B0090F75500D}"/>
              </a:ext>
            </a:extLst>
          </p:cNvPr>
          <p:cNvGrpSpPr/>
          <p:nvPr/>
        </p:nvGrpSpPr>
        <p:grpSpPr>
          <a:xfrm>
            <a:off x="-7" y="6495328"/>
            <a:ext cx="12206298" cy="392837"/>
            <a:chOff x="-7" y="6495328"/>
            <a:chExt cx="12206298" cy="392837"/>
          </a:xfrm>
        </p:grpSpPr>
        <p:sp>
          <p:nvSpPr>
            <p:cNvPr id="12" name="Footer Placeholder 2">
              <a:extLst>
                <a:ext uri="{FF2B5EF4-FFF2-40B4-BE49-F238E27FC236}">
                  <a16:creationId xmlns:a16="http://schemas.microsoft.com/office/drawing/2014/main" id="{30AB67BB-0C96-BB2D-F338-4F173A7EA167}"/>
                </a:ext>
              </a:extLst>
            </p:cNvPr>
            <p:cNvSpPr txBox="1">
              <a:spLocks/>
            </p:cNvSpPr>
            <p:nvPr/>
          </p:nvSpPr>
          <p:spPr>
            <a:xfrm>
              <a:off x="5395452" y="6523040"/>
              <a:ext cx="1401097" cy="365125"/>
            </a:xfrm>
            <a:prstGeom prst="rect">
              <a:avLst/>
            </a:prstGeom>
          </p:spPr>
          <p:txBody>
            <a:bodyPr vert="horz" lIns="91440" tIns="45720" rIns="274320" bIns="45720" rtlCol="0" anchor="ctr"/>
            <a:lstStyle>
              <a:defPPr>
                <a:defRPr lang="en-US"/>
              </a:defPPr>
              <a:lvl1pPr marL="0" algn="ctr" defTabSz="914400" rtl="0" eaLnBrk="1" latinLnBrk="0" hangingPunct="1">
                <a:defRPr sz="1100" kern="1200" spc="50" baseline="0">
                  <a:solidFill>
                    <a:schemeClr val="accent6">
                      <a:lumMod val="9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1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endParaRP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6FBE1137-E916-02B6-153A-A9CEFE04F704}"/>
                </a:ext>
              </a:extLst>
            </p:cNvPr>
            <p:cNvSpPr/>
            <p:nvPr/>
          </p:nvSpPr>
          <p:spPr>
            <a:xfrm>
              <a:off x="-7" y="6495328"/>
              <a:ext cx="12206298" cy="36267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5" name="Footer Placeholder 2">
              <a:extLst>
                <a:ext uri="{FF2B5EF4-FFF2-40B4-BE49-F238E27FC236}">
                  <a16:creationId xmlns:a16="http://schemas.microsoft.com/office/drawing/2014/main" id="{06263434-08B6-63A6-DEBA-2D46D239ABF2}"/>
                </a:ext>
              </a:extLst>
            </p:cNvPr>
            <p:cNvSpPr txBox="1">
              <a:spLocks/>
            </p:cNvSpPr>
            <p:nvPr/>
          </p:nvSpPr>
          <p:spPr>
            <a:xfrm>
              <a:off x="6985556" y="6495328"/>
              <a:ext cx="5206444" cy="362671"/>
            </a:xfrm>
            <a:prstGeom prst="rect">
              <a:avLst/>
            </a:prstGeom>
          </p:spPr>
          <p:txBody>
            <a:bodyPr vert="horz" lIns="91440" tIns="45720" rIns="274320" bIns="45720" rtlCol="0" anchor="ctr"/>
            <a:lstStyle>
              <a:defPPr>
                <a:defRPr lang="en-US"/>
              </a:defPPr>
              <a:lvl1pPr marL="0" algn="ctr" defTabSz="914400" rtl="0" eaLnBrk="1" latinLnBrk="0" hangingPunct="1">
                <a:defRPr sz="1100" kern="1200" spc="50" baseline="0">
                  <a:solidFill>
                    <a:schemeClr val="accent6">
                      <a:lumMod val="9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+mn-cs"/>
                </a:rPr>
                <a:t> www.vorne.com • 1.630.875.3600 • </a:t>
              </a:r>
              <a:r>
                <a:rPr kumimoji="0" lang="en-US" sz="1100" b="0" i="0" u="none" strike="noStrike" kern="1200" cap="none" spc="5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+mn-cs"/>
                </a:rPr>
                <a:t>© 2026 </a:t>
              </a:r>
              <a:r>
                <a:rPr kumimoji="0" lang="en-US" sz="1100" b="0" i="0" u="none" strike="noStrike" kern="1200" cap="none" spc="5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+mn-cs"/>
                </a:rPr>
                <a:t>Vorne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874511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B372C14-25FF-D38C-E24C-08354FFCD2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5D0E31B-0717-ECC1-7B3F-61B470ABC0F7}"/>
              </a:ext>
            </a:extLst>
          </p:cNvPr>
          <p:cNvSpPr/>
          <p:nvPr/>
        </p:nvSpPr>
        <p:spPr>
          <a:xfrm>
            <a:off x="0" y="0"/>
            <a:ext cx="5372100" cy="649287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08537DD-DD0F-12C5-AAC1-6DAC7C3AEF7B}"/>
              </a:ext>
            </a:extLst>
          </p:cNvPr>
          <p:cNvSpPr/>
          <p:nvPr/>
        </p:nvSpPr>
        <p:spPr>
          <a:xfrm>
            <a:off x="1" y="940904"/>
            <a:ext cx="3505200" cy="29656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D3BC0E9-9092-DB64-6F5B-F97725B7A9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3490" y="397678"/>
            <a:ext cx="6846625" cy="839788"/>
          </a:xfrm>
        </p:spPr>
        <p:txBody>
          <a:bodyPr>
            <a:normAutofit/>
          </a:bodyPr>
          <a:lstStyle/>
          <a:p>
            <a:r>
              <a:rPr lang="en-US" b="1" spc="200" dirty="0">
                <a:latin typeface="Helvetica" panose="020B0604020202020204" pitchFamily="34" charset="0"/>
                <a:cs typeface="Helvetica" panose="020B0604020202020204" pitchFamily="34" charset="0"/>
              </a:rPr>
              <a:t>No </a:t>
            </a:r>
            <a:r>
              <a:rPr lang="en-US" b="1" spc="200" dirty="0">
                <a:solidFill>
                  <a:srgbClr val="1070C0"/>
                </a:solidFill>
                <a:latin typeface="Helvetica" panose="020B0604020202020204" pitchFamily="34" charset="0"/>
              </a:rPr>
              <a:t>Production</a:t>
            </a:r>
            <a:endParaRPr lang="en-US" b="1" spc="200" dirty="0">
              <a:solidFill>
                <a:srgbClr val="1070C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7B27436-BD18-048F-3867-42D11A83D7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13490" y="1281333"/>
            <a:ext cx="4958609" cy="655955"/>
          </a:xfrm>
        </p:spPr>
        <p:txBody>
          <a:bodyPr>
            <a:noAutofit/>
          </a:bodyPr>
          <a:lstStyle/>
          <a:p>
            <a:r>
              <a:rPr lang="en-US" sz="2000" spc="130" dirty="0">
                <a:solidFill>
                  <a:schemeClr val="accent1"/>
                </a:solidFill>
                <a:latin typeface="Helvetica" pitchFamily="2" charset="0"/>
                <a:cs typeface="Euphemia UCAS" panose="020B0503040102020104" pitchFamily="34" charset="-79"/>
              </a:rPr>
              <a:t>Input if there is no more work scheduled for a time-scheduled shift.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C97AB9AF-E19C-C064-3DD1-24DA8197C453}"/>
              </a:ext>
            </a:extLst>
          </p:cNvPr>
          <p:cNvSpPr txBox="1">
            <a:spLocks/>
          </p:cNvSpPr>
          <p:nvPr/>
        </p:nvSpPr>
        <p:spPr>
          <a:xfrm>
            <a:off x="613466" y="2158657"/>
            <a:ext cx="4145167" cy="37584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070C0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1600" b="0" i="0" u="none" strike="noStrike" kern="1200" cap="none" spc="7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Input Shift Ended Early (scan barcode or press button so idle time is not counted against OEE)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070C0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1600" b="0" i="0" u="none" strike="noStrike" kern="1200" cap="none" spc="7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Scoreboard (shows reason and accumulated time)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070C0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600" b="0" i="0" u="none" strike="noStrike" kern="1200" cap="none" spc="7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22" name="Footer Placeholder 2">
            <a:extLst>
              <a:ext uri="{FF2B5EF4-FFF2-40B4-BE49-F238E27FC236}">
                <a16:creationId xmlns:a16="http://schemas.microsoft.com/office/drawing/2014/main" id="{066EE10F-3202-0AFB-F0C2-91DBDCE96BC1}"/>
              </a:ext>
            </a:extLst>
          </p:cNvPr>
          <p:cNvSpPr txBox="1">
            <a:spLocks/>
          </p:cNvSpPr>
          <p:nvPr/>
        </p:nvSpPr>
        <p:spPr>
          <a:xfrm>
            <a:off x="5395452" y="6523040"/>
            <a:ext cx="1401097" cy="365125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1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C4A1DEE-BB2D-5E0B-549C-911A2172A14E}"/>
              </a:ext>
            </a:extLst>
          </p:cNvPr>
          <p:cNvSpPr/>
          <p:nvPr/>
        </p:nvSpPr>
        <p:spPr>
          <a:xfrm>
            <a:off x="-7" y="6495328"/>
            <a:ext cx="12206298" cy="3626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" name="Footer Placeholder 2">
            <a:extLst>
              <a:ext uri="{FF2B5EF4-FFF2-40B4-BE49-F238E27FC236}">
                <a16:creationId xmlns:a16="http://schemas.microsoft.com/office/drawing/2014/main" id="{0B9CE1C6-7D0E-5442-C094-1754DE457723}"/>
              </a:ext>
            </a:extLst>
          </p:cNvPr>
          <p:cNvSpPr txBox="1">
            <a:spLocks/>
          </p:cNvSpPr>
          <p:nvPr/>
        </p:nvSpPr>
        <p:spPr>
          <a:xfrm>
            <a:off x="-8" y="6495328"/>
            <a:ext cx="2802194" cy="362671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1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Title Part 1 </a:t>
            </a:r>
            <a:r>
              <a:rPr kumimoji="0" lang="en-US" sz="1100" b="0" i="0" u="none" strike="noStrike" kern="1200" cap="none" spc="1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Section 1</a:t>
            </a:r>
          </a:p>
        </p:txBody>
      </p:sp>
      <p:sp>
        <p:nvSpPr>
          <p:cNvPr id="11" name="Footer Placeholder 2">
            <a:extLst>
              <a:ext uri="{FF2B5EF4-FFF2-40B4-BE49-F238E27FC236}">
                <a16:creationId xmlns:a16="http://schemas.microsoft.com/office/drawing/2014/main" id="{40B3863B-F4DE-3701-E356-7E82BD228D1B}"/>
              </a:ext>
            </a:extLst>
          </p:cNvPr>
          <p:cNvSpPr txBox="1">
            <a:spLocks/>
          </p:cNvSpPr>
          <p:nvPr/>
        </p:nvSpPr>
        <p:spPr>
          <a:xfrm>
            <a:off x="6985556" y="6495328"/>
            <a:ext cx="5206444" cy="362671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www.vorne.com • 1.630.875.3600 • </a:t>
            </a:r>
            <a:r>
              <a:rPr kumimoji="0" lang="en-US" sz="1100" b="0" i="0" u="none" strike="noStrike" kern="1200" cap="none" spc="5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© 2026 </a:t>
            </a:r>
            <a:r>
              <a:rPr kumimoji="0" lang="en-US" sz="1100" b="0" i="0" u="none" strike="noStrike" kern="1200" cap="none" spc="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Vorne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D0EA2E0-AD0E-158F-6944-9534F8A4E40F}"/>
              </a:ext>
            </a:extLst>
          </p:cNvPr>
          <p:cNvSpPr txBox="1"/>
          <p:nvPr/>
        </p:nvSpPr>
        <p:spPr>
          <a:xfrm>
            <a:off x="6835152" y="4883017"/>
            <a:ext cx="35545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rgbClr val="1070C0"/>
                </a:solidFill>
                <a:latin typeface="Helvetica" panose="020B0604020202020204" pitchFamily="34" charset="0"/>
                <a:ea typeface="Tahoma" panose="020B0604030504040204" pitchFamily="34" charset="0"/>
                <a:cs typeface="Helvetica" panose="020B0604020202020204" pitchFamily="34" charset="0"/>
              </a:rPr>
              <a:t>No Production Timer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A9851DA-623D-F44F-DD43-C43C0CD19F0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5103" t="-1610" r="-3269" b="-1"/>
          <a:stretch>
            <a:fillRect/>
          </a:stretch>
        </p:blipFill>
        <p:spPr>
          <a:xfrm>
            <a:off x="6571014" y="1622643"/>
            <a:ext cx="1786792" cy="1301902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0B86F50-7212-7B35-1EEF-F5B2D7863DD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361" t="3845" r="3667" b="8718"/>
          <a:stretch>
            <a:fillRect/>
          </a:stretch>
        </p:blipFill>
        <p:spPr>
          <a:xfrm>
            <a:off x="8866673" y="1933112"/>
            <a:ext cx="2126411" cy="664544"/>
          </a:xfrm>
          <a:prstGeom prst="roundRect">
            <a:avLst>
              <a:gd name="adj" fmla="val 20561"/>
            </a:avLst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6177A9F6-5AC6-8123-69FE-9EEA8A2F2CF7}"/>
              </a:ext>
            </a:extLst>
          </p:cNvPr>
          <p:cNvSpPr txBox="1"/>
          <p:nvPr/>
        </p:nvSpPr>
        <p:spPr>
          <a:xfrm>
            <a:off x="8357807" y="2127297"/>
            <a:ext cx="430671" cy="3132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b="1" dirty="0">
                <a:solidFill>
                  <a:srgbClr val="1070C0"/>
                </a:solidFill>
                <a:latin typeface="Helvetica" panose="020B0604020202020204" pitchFamily="34" charset="0"/>
                <a:ea typeface="Tahoma" panose="020B0604030504040204" pitchFamily="34" charset="0"/>
                <a:cs typeface="Helvetica" panose="020B0604020202020204" pitchFamily="34" charset="0"/>
              </a:rPr>
              <a:t>or</a:t>
            </a:r>
            <a:endParaRPr lang="en-US" sz="1400" dirty="0"/>
          </a:p>
        </p:txBody>
      </p:sp>
      <p:sp>
        <p:nvSpPr>
          <p:cNvPr id="20" name="Isosceles Triangle 18">
            <a:extLst>
              <a:ext uri="{FF2B5EF4-FFF2-40B4-BE49-F238E27FC236}">
                <a16:creationId xmlns:a16="http://schemas.microsoft.com/office/drawing/2014/main" id="{C22653DC-FBD8-032A-120F-3CBD28400CF4}"/>
              </a:ext>
            </a:extLst>
          </p:cNvPr>
          <p:cNvSpPr/>
          <p:nvPr/>
        </p:nvSpPr>
        <p:spPr>
          <a:xfrm rot="10800000">
            <a:off x="8366045" y="3183130"/>
            <a:ext cx="430671" cy="176337"/>
          </a:xfrm>
          <a:prstGeom prst="triangl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DBD8F8E3-8736-1DD6-81B2-738D3D7188B4}"/>
              </a:ext>
            </a:extLst>
          </p:cNvPr>
          <p:cNvSpPr/>
          <p:nvPr/>
        </p:nvSpPr>
        <p:spPr>
          <a:xfrm>
            <a:off x="8866672" y="1944357"/>
            <a:ext cx="2126411" cy="664544"/>
          </a:xfrm>
          <a:prstGeom prst="roundRect">
            <a:avLst/>
          </a:prstGeom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0D901AA-CCC9-1280-B2F7-5234743D90C4}"/>
              </a:ext>
            </a:extLst>
          </p:cNvPr>
          <p:cNvSpPr txBox="1"/>
          <p:nvPr/>
        </p:nvSpPr>
        <p:spPr>
          <a:xfrm>
            <a:off x="9114453" y="2111495"/>
            <a:ext cx="163084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Shift Ended Early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7E68C168-D8F0-B60B-CA8B-0AD1018A410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7574048" y="3527843"/>
            <a:ext cx="2076797" cy="1259971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EE15F012-B53F-7D01-90B7-A6A6D5C04AE7}"/>
              </a:ext>
            </a:extLst>
          </p:cNvPr>
          <p:cNvGrpSpPr/>
          <p:nvPr/>
        </p:nvGrpSpPr>
        <p:grpSpPr>
          <a:xfrm>
            <a:off x="-7" y="6495328"/>
            <a:ext cx="12206298" cy="392837"/>
            <a:chOff x="-7" y="6495328"/>
            <a:chExt cx="12206298" cy="392837"/>
          </a:xfrm>
        </p:grpSpPr>
        <p:sp>
          <p:nvSpPr>
            <p:cNvPr id="25" name="Footer Placeholder 2">
              <a:extLst>
                <a:ext uri="{FF2B5EF4-FFF2-40B4-BE49-F238E27FC236}">
                  <a16:creationId xmlns:a16="http://schemas.microsoft.com/office/drawing/2014/main" id="{0728B0F2-0FF3-ABB2-2315-386779033763}"/>
                </a:ext>
              </a:extLst>
            </p:cNvPr>
            <p:cNvSpPr txBox="1">
              <a:spLocks/>
            </p:cNvSpPr>
            <p:nvPr/>
          </p:nvSpPr>
          <p:spPr>
            <a:xfrm>
              <a:off x="5395452" y="6523040"/>
              <a:ext cx="1401097" cy="365125"/>
            </a:xfrm>
            <a:prstGeom prst="rect">
              <a:avLst/>
            </a:prstGeom>
          </p:spPr>
          <p:txBody>
            <a:bodyPr vert="horz" lIns="91440" tIns="45720" rIns="274320" bIns="45720" rtlCol="0" anchor="ctr"/>
            <a:lstStyle>
              <a:defPPr>
                <a:defRPr lang="en-US"/>
              </a:defPPr>
              <a:lvl1pPr marL="0" algn="ctr" defTabSz="914400" rtl="0" eaLnBrk="1" latinLnBrk="0" hangingPunct="1">
                <a:defRPr sz="1100" kern="1200" spc="50" baseline="0">
                  <a:solidFill>
                    <a:schemeClr val="accent6">
                      <a:lumMod val="9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1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endParaRP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43FCD2A6-EBA7-179F-88E0-1E1FB0607544}"/>
                </a:ext>
              </a:extLst>
            </p:cNvPr>
            <p:cNvSpPr/>
            <p:nvPr/>
          </p:nvSpPr>
          <p:spPr>
            <a:xfrm>
              <a:off x="-7" y="6495328"/>
              <a:ext cx="12206298" cy="36267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7" name="Footer Placeholder 2">
              <a:extLst>
                <a:ext uri="{FF2B5EF4-FFF2-40B4-BE49-F238E27FC236}">
                  <a16:creationId xmlns:a16="http://schemas.microsoft.com/office/drawing/2014/main" id="{8F276BE1-6640-BC33-6597-3B221827ECF5}"/>
                </a:ext>
              </a:extLst>
            </p:cNvPr>
            <p:cNvSpPr txBox="1">
              <a:spLocks/>
            </p:cNvSpPr>
            <p:nvPr/>
          </p:nvSpPr>
          <p:spPr>
            <a:xfrm>
              <a:off x="6985556" y="6495328"/>
              <a:ext cx="5206444" cy="362671"/>
            </a:xfrm>
            <a:prstGeom prst="rect">
              <a:avLst/>
            </a:prstGeom>
          </p:spPr>
          <p:txBody>
            <a:bodyPr vert="horz" lIns="91440" tIns="45720" rIns="274320" bIns="45720" rtlCol="0" anchor="ctr"/>
            <a:lstStyle>
              <a:defPPr>
                <a:defRPr lang="en-US"/>
              </a:defPPr>
              <a:lvl1pPr marL="0" algn="ctr" defTabSz="914400" rtl="0" eaLnBrk="1" latinLnBrk="0" hangingPunct="1">
                <a:defRPr sz="1100" kern="1200" spc="50" baseline="0">
                  <a:solidFill>
                    <a:schemeClr val="accent6">
                      <a:lumMod val="9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+mn-cs"/>
                </a:rPr>
                <a:t> www.vorne.com • 1.630.875.3600 • </a:t>
              </a:r>
              <a:r>
                <a:rPr kumimoji="0" lang="en-US" sz="1100" b="0" i="0" u="none" strike="noStrike" kern="1200" cap="none" spc="5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+mn-cs"/>
                </a:rPr>
                <a:t>© 2026 </a:t>
              </a:r>
              <a:r>
                <a:rPr kumimoji="0" lang="en-US" sz="1100" b="0" i="0" u="none" strike="noStrike" kern="1200" cap="none" spc="5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+mn-cs"/>
                </a:rPr>
                <a:t>Vorne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292253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77475D7-829C-FC3F-1A47-0572294946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01560B8-336C-9C2C-5897-6F459C7F8628}"/>
              </a:ext>
            </a:extLst>
          </p:cNvPr>
          <p:cNvSpPr/>
          <p:nvPr/>
        </p:nvSpPr>
        <p:spPr>
          <a:xfrm>
            <a:off x="0" y="0"/>
            <a:ext cx="5372100" cy="649287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95511E3-EA97-F1F6-820F-5A260F9D7918}"/>
              </a:ext>
            </a:extLst>
          </p:cNvPr>
          <p:cNvSpPr/>
          <p:nvPr/>
        </p:nvSpPr>
        <p:spPr>
          <a:xfrm>
            <a:off x="1" y="940904"/>
            <a:ext cx="3505200" cy="29656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65C893D-47CE-8361-18A4-0820CAB3B3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3491" y="397678"/>
            <a:ext cx="5682509" cy="839788"/>
          </a:xfrm>
        </p:spPr>
        <p:txBody>
          <a:bodyPr/>
          <a:lstStyle/>
          <a:p>
            <a:r>
              <a:rPr lang="en-US" b="1" spc="200" dirty="0">
                <a:latin typeface="Helvetica" panose="020B0604020202020204" pitchFamily="34" charset="0"/>
                <a:cs typeface="Helvetica" panose="020B0604020202020204" pitchFamily="34" charset="0"/>
              </a:rPr>
              <a:t>End </a:t>
            </a:r>
            <a:r>
              <a:rPr lang="en-US" b="1" spc="200" dirty="0">
                <a:solidFill>
                  <a:srgbClr val="1070C0"/>
                </a:solidFill>
                <a:latin typeface="Helvetica" panose="020B0604020202020204" pitchFamily="34" charset="0"/>
              </a:rPr>
              <a:t>Shift</a:t>
            </a:r>
            <a:endParaRPr lang="en-US" b="1" spc="200" dirty="0">
              <a:solidFill>
                <a:srgbClr val="1070C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5DA003E-5A6F-5130-4835-E03B94129C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13490" y="1281333"/>
            <a:ext cx="4958609" cy="655955"/>
          </a:xfrm>
        </p:spPr>
        <p:txBody>
          <a:bodyPr>
            <a:noAutofit/>
          </a:bodyPr>
          <a:lstStyle/>
          <a:p>
            <a:r>
              <a:rPr lang="en-US" sz="2000" spc="130" dirty="0">
                <a:solidFill>
                  <a:schemeClr val="accent1"/>
                </a:solidFill>
                <a:latin typeface="Helvetica" pitchFamily="2" charset="0"/>
                <a:cs typeface="Euphemia UCAS" panose="020B0503040102020104" pitchFamily="34" charset="-79"/>
              </a:rPr>
              <a:t>Our shift ends automatically.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6F59ED00-12B3-74F7-D3B2-03B70D35BB06}"/>
              </a:ext>
            </a:extLst>
          </p:cNvPr>
          <p:cNvSpPr txBox="1">
            <a:spLocks/>
          </p:cNvSpPr>
          <p:nvPr/>
        </p:nvSpPr>
        <p:spPr>
          <a:xfrm>
            <a:off x="613466" y="2158657"/>
            <a:ext cx="4145167" cy="37584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070C0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1600" b="0" i="0" u="none" strike="noStrike" kern="1200" cap="none" spc="7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Shift Ends (XL automatically ends the shift)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070C0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1600" b="0" i="0" u="none" strike="noStrike" kern="1200" cap="none" spc="7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Scoreboard (shows Not Scheduled time)</a:t>
            </a:r>
          </a:p>
        </p:txBody>
      </p:sp>
      <p:sp>
        <p:nvSpPr>
          <p:cNvPr id="22" name="Footer Placeholder 2">
            <a:extLst>
              <a:ext uri="{FF2B5EF4-FFF2-40B4-BE49-F238E27FC236}">
                <a16:creationId xmlns:a16="http://schemas.microsoft.com/office/drawing/2014/main" id="{B3E0A24A-2984-0202-6EA7-CE4455E3F870}"/>
              </a:ext>
            </a:extLst>
          </p:cNvPr>
          <p:cNvSpPr txBox="1">
            <a:spLocks/>
          </p:cNvSpPr>
          <p:nvPr/>
        </p:nvSpPr>
        <p:spPr>
          <a:xfrm>
            <a:off x="5395452" y="6523040"/>
            <a:ext cx="1401097" cy="365125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1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66A1AE5-077F-D885-CDC6-D8CA9F2448CE}"/>
              </a:ext>
            </a:extLst>
          </p:cNvPr>
          <p:cNvSpPr/>
          <p:nvPr/>
        </p:nvSpPr>
        <p:spPr>
          <a:xfrm>
            <a:off x="-7" y="6495328"/>
            <a:ext cx="12206298" cy="3626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" name="Footer Placeholder 2">
            <a:extLst>
              <a:ext uri="{FF2B5EF4-FFF2-40B4-BE49-F238E27FC236}">
                <a16:creationId xmlns:a16="http://schemas.microsoft.com/office/drawing/2014/main" id="{BE263E66-E628-5C77-5C99-89E05CA2D3F5}"/>
              </a:ext>
            </a:extLst>
          </p:cNvPr>
          <p:cNvSpPr txBox="1">
            <a:spLocks/>
          </p:cNvSpPr>
          <p:nvPr/>
        </p:nvSpPr>
        <p:spPr>
          <a:xfrm>
            <a:off x="-8" y="6495328"/>
            <a:ext cx="2802194" cy="362671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1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Title Part 1 </a:t>
            </a:r>
            <a:r>
              <a:rPr kumimoji="0" lang="en-US" sz="1100" b="0" i="0" u="none" strike="noStrike" kern="1200" cap="none" spc="1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Section 1</a:t>
            </a:r>
          </a:p>
        </p:txBody>
      </p:sp>
      <p:sp>
        <p:nvSpPr>
          <p:cNvPr id="11" name="Footer Placeholder 2">
            <a:extLst>
              <a:ext uri="{FF2B5EF4-FFF2-40B4-BE49-F238E27FC236}">
                <a16:creationId xmlns:a16="http://schemas.microsoft.com/office/drawing/2014/main" id="{63D0BB61-226F-F00B-CC10-AD3D1E947BF8}"/>
              </a:ext>
            </a:extLst>
          </p:cNvPr>
          <p:cNvSpPr txBox="1">
            <a:spLocks/>
          </p:cNvSpPr>
          <p:nvPr/>
        </p:nvSpPr>
        <p:spPr>
          <a:xfrm>
            <a:off x="6985556" y="6495328"/>
            <a:ext cx="5206444" cy="362671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www.vorne.com • 1.630.875.3600 • </a:t>
            </a:r>
            <a:r>
              <a:rPr kumimoji="0" lang="en-US" sz="1100" b="0" i="0" u="none" strike="noStrike" kern="1200" cap="none" spc="5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© 2026 </a:t>
            </a:r>
            <a:r>
              <a:rPr kumimoji="0" lang="en-US" sz="1100" b="0" i="0" u="none" strike="noStrike" kern="1200" cap="none" spc="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Vorne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92CBF4D-2CCB-3C8F-C5E5-153983517E34}"/>
              </a:ext>
            </a:extLst>
          </p:cNvPr>
          <p:cNvGrpSpPr/>
          <p:nvPr/>
        </p:nvGrpSpPr>
        <p:grpSpPr>
          <a:xfrm>
            <a:off x="2102529" y="5645062"/>
            <a:ext cx="1399314" cy="690590"/>
            <a:chOff x="10399545" y="5430485"/>
            <a:chExt cx="1399314" cy="690590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4E2600AA-1703-51A8-9AC1-7731AE76731D}"/>
                </a:ext>
              </a:extLst>
            </p:cNvPr>
            <p:cNvSpPr txBox="1"/>
            <p:nvPr/>
          </p:nvSpPr>
          <p:spPr>
            <a:xfrm>
              <a:off x="10980459" y="5645062"/>
              <a:ext cx="8184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Select One</a:t>
              </a:r>
            </a:p>
          </p:txBody>
        </p:sp>
        <p:sp>
          <p:nvSpPr>
            <p:cNvPr id="9" name="Isosceles Triangle 17">
              <a:extLst>
                <a:ext uri="{FF2B5EF4-FFF2-40B4-BE49-F238E27FC236}">
                  <a16:creationId xmlns:a16="http://schemas.microsoft.com/office/drawing/2014/main" id="{1A9D4BFC-6A70-1D9F-52F6-F5BE31257276}"/>
                </a:ext>
              </a:extLst>
            </p:cNvPr>
            <p:cNvSpPr/>
            <p:nvPr/>
          </p:nvSpPr>
          <p:spPr>
            <a:xfrm>
              <a:off x="10399545" y="5430485"/>
              <a:ext cx="812636" cy="661281"/>
            </a:xfrm>
            <a:prstGeom prst="triangle">
              <a:avLst/>
            </a:prstGeom>
            <a:solidFill>
              <a:srgbClr val="FFC000"/>
            </a:solidFill>
            <a:ln w="12700">
              <a:solidFill>
                <a:schemeClr val="tx2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F8505BB8-5561-0E94-3015-F5987AA8112E}"/>
                </a:ext>
              </a:extLst>
            </p:cNvPr>
            <p:cNvSpPr txBox="1"/>
            <p:nvPr/>
          </p:nvSpPr>
          <p:spPr>
            <a:xfrm>
              <a:off x="10657854" y="5536300"/>
              <a:ext cx="25974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b="1">
                  <a:solidFill>
                    <a:schemeClr val="bg1"/>
                  </a:solidFill>
                </a:rPr>
                <a:t>!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4AAA4174-980B-BEE9-1072-47AA096577D6}"/>
              </a:ext>
            </a:extLst>
          </p:cNvPr>
          <p:cNvGrpSpPr/>
          <p:nvPr/>
        </p:nvGrpSpPr>
        <p:grpSpPr>
          <a:xfrm>
            <a:off x="6056443" y="1241104"/>
            <a:ext cx="5451212" cy="4662401"/>
            <a:chOff x="7164668" y="1996069"/>
            <a:chExt cx="3554589" cy="3040228"/>
          </a:xfrm>
        </p:grpSpPr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6E5F8728-DA03-D5E3-0B56-4001B39879FA}"/>
                </a:ext>
              </a:extLst>
            </p:cNvPr>
            <p:cNvSpPr/>
            <p:nvPr/>
          </p:nvSpPr>
          <p:spPr>
            <a:xfrm rot="10800000">
              <a:off x="8726627" y="3005422"/>
              <a:ext cx="430671" cy="176337"/>
            </a:xfrm>
            <a:prstGeom prst="triangl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2" name="Picture 11" descr="A black background with a black square&#10;&#10;AI-generated content may be incorrect.">
              <a:extLst>
                <a:ext uri="{FF2B5EF4-FFF2-40B4-BE49-F238E27FC236}">
                  <a16:creationId xmlns:a16="http://schemas.microsoft.com/office/drawing/2014/main" id="{371DF528-F482-1D78-9749-81CBD915980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523807" y="1996069"/>
              <a:ext cx="836311" cy="836311"/>
            </a:xfrm>
            <a:prstGeom prst="rect">
              <a:avLst/>
            </a:prstGeom>
          </p:spPr>
        </p:pic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FF88EBC8-26A9-3DEE-B155-B4E868B62B3F}"/>
                </a:ext>
              </a:extLst>
            </p:cNvPr>
            <p:cNvSpPr txBox="1"/>
            <p:nvPr/>
          </p:nvSpPr>
          <p:spPr>
            <a:xfrm>
              <a:off x="7164668" y="4728520"/>
              <a:ext cx="355458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rgbClr val="1070C0"/>
                  </a:solidFill>
                  <a:latin typeface="Helvetica" panose="020B0604020202020204" pitchFamily="34" charset="0"/>
                  <a:ea typeface="Tahoma" panose="020B0604030504040204" pitchFamily="34" charset="0"/>
                  <a:cs typeface="Helvetica" panose="020B0604020202020204" pitchFamily="34" charset="0"/>
                </a:rPr>
                <a:t>Not Scheduled Timer</a:t>
              </a:r>
            </a:p>
          </p:txBody>
        </p:sp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9070BA64-CC7D-0C3C-014A-7F12FBC8D14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/>
            <a:stretch/>
          </p:blipFill>
          <p:spPr>
            <a:xfrm>
              <a:off x="7903565" y="3354801"/>
              <a:ext cx="2076795" cy="1259971"/>
            </a:xfrm>
            <a:prstGeom prst="rect">
              <a:avLst/>
            </a:prstGeom>
          </p:spPr>
        </p:pic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9FAA9703-4F22-A215-B575-6543B7BC0543}"/>
              </a:ext>
            </a:extLst>
          </p:cNvPr>
          <p:cNvGrpSpPr/>
          <p:nvPr/>
        </p:nvGrpSpPr>
        <p:grpSpPr>
          <a:xfrm>
            <a:off x="-7" y="6495328"/>
            <a:ext cx="12206298" cy="392837"/>
            <a:chOff x="-7" y="6495328"/>
            <a:chExt cx="12206298" cy="392837"/>
          </a:xfrm>
        </p:grpSpPr>
        <p:sp>
          <p:nvSpPr>
            <p:cNvPr id="14" name="Footer Placeholder 2">
              <a:extLst>
                <a:ext uri="{FF2B5EF4-FFF2-40B4-BE49-F238E27FC236}">
                  <a16:creationId xmlns:a16="http://schemas.microsoft.com/office/drawing/2014/main" id="{4CC50379-D4C2-9CFC-0A48-FA89D924DBDE}"/>
                </a:ext>
              </a:extLst>
            </p:cNvPr>
            <p:cNvSpPr txBox="1">
              <a:spLocks/>
            </p:cNvSpPr>
            <p:nvPr/>
          </p:nvSpPr>
          <p:spPr>
            <a:xfrm>
              <a:off x="5395452" y="6523040"/>
              <a:ext cx="1401097" cy="365125"/>
            </a:xfrm>
            <a:prstGeom prst="rect">
              <a:avLst/>
            </a:prstGeom>
          </p:spPr>
          <p:txBody>
            <a:bodyPr vert="horz" lIns="91440" tIns="45720" rIns="274320" bIns="45720" rtlCol="0" anchor="ctr"/>
            <a:lstStyle>
              <a:defPPr>
                <a:defRPr lang="en-US"/>
              </a:defPPr>
              <a:lvl1pPr marL="0" algn="ctr" defTabSz="914400" rtl="0" eaLnBrk="1" latinLnBrk="0" hangingPunct="1">
                <a:defRPr sz="1100" kern="1200" spc="50" baseline="0">
                  <a:solidFill>
                    <a:schemeClr val="accent6">
                      <a:lumMod val="9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1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245364F7-0DCA-188D-3820-C3A25511B6EC}"/>
                </a:ext>
              </a:extLst>
            </p:cNvPr>
            <p:cNvSpPr/>
            <p:nvPr/>
          </p:nvSpPr>
          <p:spPr>
            <a:xfrm>
              <a:off x="-7" y="6495328"/>
              <a:ext cx="12206298" cy="36267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8" name="Footer Placeholder 2">
              <a:extLst>
                <a:ext uri="{FF2B5EF4-FFF2-40B4-BE49-F238E27FC236}">
                  <a16:creationId xmlns:a16="http://schemas.microsoft.com/office/drawing/2014/main" id="{16E52EA0-D6B5-0271-17AD-A8F9BD1076B6}"/>
                </a:ext>
              </a:extLst>
            </p:cNvPr>
            <p:cNvSpPr txBox="1">
              <a:spLocks/>
            </p:cNvSpPr>
            <p:nvPr/>
          </p:nvSpPr>
          <p:spPr>
            <a:xfrm>
              <a:off x="6985556" y="6495328"/>
              <a:ext cx="5206444" cy="362671"/>
            </a:xfrm>
            <a:prstGeom prst="rect">
              <a:avLst/>
            </a:prstGeom>
          </p:spPr>
          <p:txBody>
            <a:bodyPr vert="horz" lIns="91440" tIns="45720" rIns="274320" bIns="45720" rtlCol="0" anchor="ctr"/>
            <a:lstStyle>
              <a:defPPr>
                <a:defRPr lang="en-US"/>
              </a:defPPr>
              <a:lvl1pPr marL="0" algn="ctr" defTabSz="914400" rtl="0" eaLnBrk="1" latinLnBrk="0" hangingPunct="1">
                <a:defRPr sz="1100" kern="1200" spc="50" baseline="0">
                  <a:solidFill>
                    <a:schemeClr val="accent6">
                      <a:lumMod val="9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+mn-cs"/>
                </a:rPr>
                <a:t> www.vorne.com • 1.630.875.3600 • </a:t>
              </a:r>
              <a:r>
                <a:rPr kumimoji="0" lang="en-US" sz="1100" b="0" i="0" u="none" strike="noStrike" kern="1200" cap="none" spc="5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+mn-cs"/>
                </a:rPr>
                <a:t>© 2026 </a:t>
              </a:r>
              <a:r>
                <a:rPr kumimoji="0" lang="en-US" sz="1100" b="0" i="0" u="none" strike="noStrike" kern="1200" cap="none" spc="5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+mn-cs"/>
                </a:rPr>
                <a:t>Vorne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047388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B3B0BEA-BA9A-1E34-86AF-4F7E25E5FD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6AB99D4-B55B-FE83-D912-7F21F6F6D5B4}"/>
              </a:ext>
            </a:extLst>
          </p:cNvPr>
          <p:cNvSpPr/>
          <p:nvPr/>
        </p:nvSpPr>
        <p:spPr>
          <a:xfrm>
            <a:off x="0" y="0"/>
            <a:ext cx="5372100" cy="649287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FAA99DD-8F73-73A0-E706-DDF20AAC0B07}"/>
              </a:ext>
            </a:extLst>
          </p:cNvPr>
          <p:cNvSpPr/>
          <p:nvPr/>
        </p:nvSpPr>
        <p:spPr>
          <a:xfrm>
            <a:off x="1" y="940904"/>
            <a:ext cx="3505200" cy="29656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41551AC-68E3-CE9A-7CB1-511FB46476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3491" y="397678"/>
            <a:ext cx="5372100" cy="839788"/>
          </a:xfrm>
        </p:spPr>
        <p:txBody>
          <a:bodyPr/>
          <a:lstStyle/>
          <a:p>
            <a:r>
              <a:rPr lang="en-US" b="1" spc="200" dirty="0">
                <a:latin typeface="Helvetica" panose="020B0604020202020204" pitchFamily="34" charset="0"/>
                <a:cs typeface="Helvetica" panose="020B0604020202020204" pitchFamily="34" charset="0"/>
              </a:rPr>
              <a:t>End </a:t>
            </a:r>
            <a:r>
              <a:rPr lang="en-US" b="1" spc="200" dirty="0">
                <a:solidFill>
                  <a:srgbClr val="1070C0"/>
                </a:solidFill>
                <a:latin typeface="Helvetica" panose="020B0604020202020204" pitchFamily="34" charset="0"/>
              </a:rPr>
              <a:t>Shift</a:t>
            </a:r>
            <a:endParaRPr lang="en-US" b="1" spc="200" dirty="0">
              <a:solidFill>
                <a:srgbClr val="1070C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3D6FFA4-1C9B-B0DB-2031-772B782A30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13490" y="1281333"/>
            <a:ext cx="4958609" cy="655955"/>
          </a:xfrm>
        </p:spPr>
        <p:txBody>
          <a:bodyPr>
            <a:noAutofit/>
          </a:bodyPr>
          <a:lstStyle/>
          <a:p>
            <a:r>
              <a:rPr lang="en-US" sz="2000" spc="130" dirty="0">
                <a:solidFill>
                  <a:schemeClr val="accent1"/>
                </a:solidFill>
                <a:latin typeface="Helvetica" pitchFamily="2" charset="0"/>
                <a:cs typeface="Euphemia UCAS" panose="020B0503040102020104" pitchFamily="34" charset="-79"/>
              </a:rPr>
              <a:t>Our shift ends when we </a:t>
            </a:r>
            <a:br>
              <a:rPr lang="en-US" sz="2000" spc="130" dirty="0">
                <a:solidFill>
                  <a:schemeClr val="accent1"/>
                </a:solidFill>
                <a:latin typeface="Helvetica" pitchFamily="2" charset="0"/>
                <a:cs typeface="Euphemia UCAS" panose="020B0503040102020104" pitchFamily="34" charset="-79"/>
              </a:rPr>
            </a:br>
            <a:r>
              <a:rPr lang="en-US" sz="2000" spc="130" dirty="0">
                <a:solidFill>
                  <a:schemeClr val="accent1"/>
                </a:solidFill>
                <a:latin typeface="Helvetica" pitchFamily="2" charset="0"/>
                <a:cs typeface="Euphemia UCAS" panose="020B0503040102020104" pitchFamily="34" charset="-79"/>
              </a:rPr>
              <a:t>perform an action.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97C58877-EC57-A065-DCC6-9E191F2D708D}"/>
              </a:ext>
            </a:extLst>
          </p:cNvPr>
          <p:cNvSpPr txBox="1">
            <a:spLocks/>
          </p:cNvSpPr>
          <p:nvPr/>
        </p:nvSpPr>
        <p:spPr>
          <a:xfrm>
            <a:off x="613466" y="2158657"/>
            <a:ext cx="4145167" cy="37584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Clr>
                <a:srgbClr val="1070C0"/>
              </a:buClr>
              <a:buFont typeface="Wingdings" pitchFamily="2" charset="2"/>
              <a:buChar char="§"/>
              <a:defRPr/>
            </a:pPr>
            <a:r>
              <a:rPr lang="en-US" spc="70" dirty="0">
                <a:solidFill>
                  <a:srgbClr val="464646"/>
                </a:solidFill>
              </a:rPr>
              <a:t>Operator ends shift break (by scanning the End Shift barcode or pressing the End Shift button)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070C0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1600" b="0" i="0" u="none" strike="noStrike" kern="1200" cap="none" spc="7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Scoreboard (shows Not Scheduled time)</a:t>
            </a:r>
          </a:p>
        </p:txBody>
      </p:sp>
      <p:sp>
        <p:nvSpPr>
          <p:cNvPr id="22" name="Footer Placeholder 2">
            <a:extLst>
              <a:ext uri="{FF2B5EF4-FFF2-40B4-BE49-F238E27FC236}">
                <a16:creationId xmlns:a16="http://schemas.microsoft.com/office/drawing/2014/main" id="{EC98797F-6AF7-8859-F7C0-66661024F876}"/>
              </a:ext>
            </a:extLst>
          </p:cNvPr>
          <p:cNvSpPr txBox="1">
            <a:spLocks/>
          </p:cNvSpPr>
          <p:nvPr/>
        </p:nvSpPr>
        <p:spPr>
          <a:xfrm>
            <a:off x="5395452" y="6523040"/>
            <a:ext cx="1401097" cy="365125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1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C4129ED-C289-EC99-1364-D0C02445ED6A}"/>
              </a:ext>
            </a:extLst>
          </p:cNvPr>
          <p:cNvSpPr/>
          <p:nvPr/>
        </p:nvSpPr>
        <p:spPr>
          <a:xfrm>
            <a:off x="-7" y="6495328"/>
            <a:ext cx="12206298" cy="3626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" name="Footer Placeholder 2">
            <a:extLst>
              <a:ext uri="{FF2B5EF4-FFF2-40B4-BE49-F238E27FC236}">
                <a16:creationId xmlns:a16="http://schemas.microsoft.com/office/drawing/2014/main" id="{D6B28FDE-FD9E-89AA-E43C-FBFC81640186}"/>
              </a:ext>
            </a:extLst>
          </p:cNvPr>
          <p:cNvSpPr txBox="1">
            <a:spLocks/>
          </p:cNvSpPr>
          <p:nvPr/>
        </p:nvSpPr>
        <p:spPr>
          <a:xfrm>
            <a:off x="-8" y="6495328"/>
            <a:ext cx="2802194" cy="362671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1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Title Part 1 </a:t>
            </a:r>
            <a:r>
              <a:rPr kumimoji="0" lang="en-US" sz="1100" b="0" i="0" u="none" strike="noStrike" kern="1200" cap="none" spc="1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Section 1</a:t>
            </a:r>
          </a:p>
        </p:txBody>
      </p:sp>
      <p:sp>
        <p:nvSpPr>
          <p:cNvPr id="11" name="Footer Placeholder 2">
            <a:extLst>
              <a:ext uri="{FF2B5EF4-FFF2-40B4-BE49-F238E27FC236}">
                <a16:creationId xmlns:a16="http://schemas.microsoft.com/office/drawing/2014/main" id="{7513BC7B-6CE2-2621-E819-10710066601B}"/>
              </a:ext>
            </a:extLst>
          </p:cNvPr>
          <p:cNvSpPr txBox="1">
            <a:spLocks/>
          </p:cNvSpPr>
          <p:nvPr/>
        </p:nvSpPr>
        <p:spPr>
          <a:xfrm>
            <a:off x="6985556" y="6495328"/>
            <a:ext cx="5206444" cy="362671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www.vorne.com • 1.630.875.3600 • </a:t>
            </a:r>
            <a:r>
              <a:rPr kumimoji="0" lang="en-US" sz="1100" b="0" i="0" u="none" strike="noStrike" kern="1200" cap="none" spc="5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© 2026 </a:t>
            </a:r>
            <a:r>
              <a:rPr kumimoji="0" lang="en-US" sz="1100" b="0" i="0" u="none" strike="noStrike" kern="1200" cap="none" spc="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Vorne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7C8A874-46FF-3685-05C8-A37D977353CF}"/>
              </a:ext>
            </a:extLst>
          </p:cNvPr>
          <p:cNvGrpSpPr/>
          <p:nvPr/>
        </p:nvGrpSpPr>
        <p:grpSpPr>
          <a:xfrm>
            <a:off x="2102529" y="5645062"/>
            <a:ext cx="1399314" cy="690590"/>
            <a:chOff x="10399545" y="5430485"/>
            <a:chExt cx="1399314" cy="690590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F25D2AF5-1ABB-9962-5D92-EC9161C7594A}"/>
                </a:ext>
              </a:extLst>
            </p:cNvPr>
            <p:cNvSpPr txBox="1"/>
            <p:nvPr/>
          </p:nvSpPr>
          <p:spPr>
            <a:xfrm>
              <a:off x="10980459" y="5645062"/>
              <a:ext cx="8184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Select One</a:t>
              </a:r>
            </a:p>
          </p:txBody>
        </p:sp>
        <p:sp>
          <p:nvSpPr>
            <p:cNvPr id="9" name="Isosceles Triangle 17">
              <a:extLst>
                <a:ext uri="{FF2B5EF4-FFF2-40B4-BE49-F238E27FC236}">
                  <a16:creationId xmlns:a16="http://schemas.microsoft.com/office/drawing/2014/main" id="{3FBB6BAE-53F0-6BCB-C706-550EE9FC66C5}"/>
                </a:ext>
              </a:extLst>
            </p:cNvPr>
            <p:cNvSpPr/>
            <p:nvPr/>
          </p:nvSpPr>
          <p:spPr>
            <a:xfrm>
              <a:off x="10399545" y="5430485"/>
              <a:ext cx="812636" cy="661281"/>
            </a:xfrm>
            <a:prstGeom prst="triangle">
              <a:avLst/>
            </a:prstGeom>
            <a:solidFill>
              <a:srgbClr val="FFC000"/>
            </a:solidFill>
            <a:ln w="12700">
              <a:solidFill>
                <a:schemeClr val="tx2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B169BE0-A735-5C0D-76AE-CEC4D038B37B}"/>
                </a:ext>
              </a:extLst>
            </p:cNvPr>
            <p:cNvSpPr txBox="1"/>
            <p:nvPr/>
          </p:nvSpPr>
          <p:spPr>
            <a:xfrm>
              <a:off x="10657854" y="5536300"/>
              <a:ext cx="25974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b="1">
                  <a:solidFill>
                    <a:schemeClr val="bg1"/>
                  </a:solidFill>
                </a:rPr>
                <a:t>!</a:t>
              </a:r>
            </a:p>
          </p:txBody>
        </p:sp>
      </p:grpSp>
      <p:sp>
        <p:nvSpPr>
          <p:cNvPr id="27" name="Isosceles Triangle 18">
            <a:extLst>
              <a:ext uri="{FF2B5EF4-FFF2-40B4-BE49-F238E27FC236}">
                <a16:creationId xmlns:a16="http://schemas.microsoft.com/office/drawing/2014/main" id="{6897A389-47FE-9F5D-073F-03DC097946DF}"/>
              </a:ext>
            </a:extLst>
          </p:cNvPr>
          <p:cNvSpPr/>
          <p:nvPr/>
        </p:nvSpPr>
        <p:spPr>
          <a:xfrm rot="10800000">
            <a:off x="8451817" y="2789017"/>
            <a:ext cx="660464" cy="270425"/>
          </a:xfrm>
          <a:prstGeom prst="triangl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E72AD4B-47AF-26CD-2C89-8AE17EE3A04F}"/>
              </a:ext>
            </a:extLst>
          </p:cNvPr>
          <p:cNvSpPr txBox="1"/>
          <p:nvPr/>
        </p:nvSpPr>
        <p:spPr>
          <a:xfrm>
            <a:off x="6056443" y="5431508"/>
            <a:ext cx="5451212" cy="471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rgbClr val="1070C0"/>
                </a:solidFill>
                <a:latin typeface="Helvetica" panose="020B0604020202020204" pitchFamily="34" charset="0"/>
                <a:ea typeface="Tahoma" panose="020B0604030504040204" pitchFamily="34" charset="0"/>
                <a:cs typeface="Helvetica" panose="020B0604020202020204" pitchFamily="34" charset="0"/>
              </a:rPr>
              <a:t>Not Scheduled Timer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F2ED00CA-382D-F96C-6C3D-E7AD018DA52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189593" y="3324814"/>
            <a:ext cx="3184911" cy="1932253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3D5EBC17-4073-E2AD-F334-DB72F3A7B61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4663" b="4663"/>
          <a:stretch/>
        </p:blipFill>
        <p:spPr>
          <a:xfrm>
            <a:off x="6571014" y="1193810"/>
            <a:ext cx="1786792" cy="1301902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EC9C7FD8-AE03-A279-8FEA-B371AF61F01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361" t="3845" r="3667" b="8718"/>
          <a:stretch>
            <a:fillRect/>
          </a:stretch>
        </p:blipFill>
        <p:spPr>
          <a:xfrm>
            <a:off x="8866673" y="1504279"/>
            <a:ext cx="2126411" cy="664544"/>
          </a:xfrm>
          <a:prstGeom prst="roundRect">
            <a:avLst>
              <a:gd name="adj" fmla="val 20561"/>
            </a:avLst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501CCC8A-D811-10F8-0120-DC86FB4625D3}"/>
              </a:ext>
            </a:extLst>
          </p:cNvPr>
          <p:cNvSpPr txBox="1"/>
          <p:nvPr/>
        </p:nvSpPr>
        <p:spPr>
          <a:xfrm>
            <a:off x="8357807" y="1698464"/>
            <a:ext cx="430671" cy="3132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b="1" dirty="0">
                <a:solidFill>
                  <a:srgbClr val="1070C0"/>
                </a:solidFill>
                <a:latin typeface="Helvetica" panose="020B0604020202020204" pitchFamily="34" charset="0"/>
                <a:ea typeface="Tahoma" panose="020B0604030504040204" pitchFamily="34" charset="0"/>
                <a:cs typeface="Helvetica" panose="020B0604020202020204" pitchFamily="34" charset="0"/>
              </a:rPr>
              <a:t>or</a:t>
            </a:r>
            <a:endParaRPr lang="en-US" sz="1400" dirty="0"/>
          </a:p>
        </p:txBody>
      </p:sp>
      <p:sp>
        <p:nvSpPr>
          <p:cNvPr id="34" name="Rounded Rectangle 33">
            <a:extLst>
              <a:ext uri="{FF2B5EF4-FFF2-40B4-BE49-F238E27FC236}">
                <a16:creationId xmlns:a16="http://schemas.microsoft.com/office/drawing/2014/main" id="{9C418A13-72AB-D2BB-F0CC-FAE8E599D7B9}"/>
              </a:ext>
            </a:extLst>
          </p:cNvPr>
          <p:cNvSpPr/>
          <p:nvPr/>
        </p:nvSpPr>
        <p:spPr>
          <a:xfrm>
            <a:off x="8866672" y="1515524"/>
            <a:ext cx="2126411" cy="664544"/>
          </a:xfrm>
          <a:prstGeom prst="roundRect">
            <a:avLst/>
          </a:prstGeom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4825384D-DA79-3B89-330C-B24FE67B9A7D}"/>
              </a:ext>
            </a:extLst>
          </p:cNvPr>
          <p:cNvSpPr txBox="1"/>
          <p:nvPr/>
        </p:nvSpPr>
        <p:spPr>
          <a:xfrm>
            <a:off x="9114453" y="1682662"/>
            <a:ext cx="163084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End Shift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6E00D0A-EB8A-BD87-CB4B-1ED91E9562FF}"/>
              </a:ext>
            </a:extLst>
          </p:cNvPr>
          <p:cNvGrpSpPr/>
          <p:nvPr/>
        </p:nvGrpSpPr>
        <p:grpSpPr>
          <a:xfrm>
            <a:off x="-7" y="6495328"/>
            <a:ext cx="12206298" cy="392837"/>
            <a:chOff x="-7" y="6495328"/>
            <a:chExt cx="12206298" cy="392837"/>
          </a:xfrm>
        </p:grpSpPr>
        <p:sp>
          <p:nvSpPr>
            <p:cNvPr id="23" name="Footer Placeholder 2">
              <a:extLst>
                <a:ext uri="{FF2B5EF4-FFF2-40B4-BE49-F238E27FC236}">
                  <a16:creationId xmlns:a16="http://schemas.microsoft.com/office/drawing/2014/main" id="{6C54AA9E-F07B-B903-45E9-0132131C8FD0}"/>
                </a:ext>
              </a:extLst>
            </p:cNvPr>
            <p:cNvSpPr txBox="1">
              <a:spLocks/>
            </p:cNvSpPr>
            <p:nvPr/>
          </p:nvSpPr>
          <p:spPr>
            <a:xfrm>
              <a:off x="5395452" y="6523040"/>
              <a:ext cx="1401097" cy="365125"/>
            </a:xfrm>
            <a:prstGeom prst="rect">
              <a:avLst/>
            </a:prstGeom>
          </p:spPr>
          <p:txBody>
            <a:bodyPr vert="horz" lIns="91440" tIns="45720" rIns="274320" bIns="45720" rtlCol="0" anchor="ctr"/>
            <a:lstStyle>
              <a:defPPr>
                <a:defRPr lang="en-US"/>
              </a:defPPr>
              <a:lvl1pPr marL="0" algn="ctr" defTabSz="914400" rtl="0" eaLnBrk="1" latinLnBrk="0" hangingPunct="1">
                <a:defRPr sz="1100" kern="1200" spc="50" baseline="0">
                  <a:solidFill>
                    <a:schemeClr val="accent6">
                      <a:lumMod val="9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1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endParaRP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5FA63D53-6CDE-2CDD-DA02-55A3CE864032}"/>
                </a:ext>
              </a:extLst>
            </p:cNvPr>
            <p:cNvSpPr/>
            <p:nvPr/>
          </p:nvSpPr>
          <p:spPr>
            <a:xfrm>
              <a:off x="-7" y="6495328"/>
              <a:ext cx="12206298" cy="36267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5" name="Footer Placeholder 2">
              <a:extLst>
                <a:ext uri="{FF2B5EF4-FFF2-40B4-BE49-F238E27FC236}">
                  <a16:creationId xmlns:a16="http://schemas.microsoft.com/office/drawing/2014/main" id="{664B30D6-D81A-0B5B-48B2-6D5916C94BEE}"/>
                </a:ext>
              </a:extLst>
            </p:cNvPr>
            <p:cNvSpPr txBox="1">
              <a:spLocks/>
            </p:cNvSpPr>
            <p:nvPr/>
          </p:nvSpPr>
          <p:spPr>
            <a:xfrm>
              <a:off x="6985556" y="6495328"/>
              <a:ext cx="5206444" cy="362671"/>
            </a:xfrm>
            <a:prstGeom prst="rect">
              <a:avLst/>
            </a:prstGeom>
          </p:spPr>
          <p:txBody>
            <a:bodyPr vert="horz" lIns="91440" tIns="45720" rIns="274320" bIns="45720" rtlCol="0" anchor="ctr"/>
            <a:lstStyle>
              <a:defPPr>
                <a:defRPr lang="en-US"/>
              </a:defPPr>
              <a:lvl1pPr marL="0" algn="ctr" defTabSz="914400" rtl="0" eaLnBrk="1" latinLnBrk="0" hangingPunct="1">
                <a:defRPr sz="1100" kern="1200" spc="50" baseline="0">
                  <a:solidFill>
                    <a:schemeClr val="accent6">
                      <a:lumMod val="9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+mn-cs"/>
                </a:rPr>
                <a:t> www.vorne.com • 1.630.875.3600 • </a:t>
              </a:r>
              <a:r>
                <a:rPr kumimoji="0" lang="en-US" sz="1100" b="0" i="0" u="none" strike="noStrike" kern="1200" cap="none" spc="5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+mn-cs"/>
                </a:rPr>
                <a:t>© 2026 </a:t>
              </a:r>
              <a:r>
                <a:rPr kumimoji="0" lang="en-US" sz="1100" b="0" i="0" u="none" strike="noStrike" kern="1200" cap="none" spc="5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+mn-cs"/>
                </a:rPr>
                <a:t>Vorne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975758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49B3EBF1-DC7E-5147-8CDB-E9615C6D898B}"/>
              </a:ext>
            </a:extLst>
          </p:cNvPr>
          <p:cNvSpPr/>
          <p:nvPr/>
        </p:nvSpPr>
        <p:spPr>
          <a:xfrm>
            <a:off x="-1" y="5003"/>
            <a:ext cx="12191991" cy="223536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9D19E82-B5D3-E946-A710-4AC1F53DAD3B}"/>
              </a:ext>
            </a:extLst>
          </p:cNvPr>
          <p:cNvSpPr/>
          <p:nvPr/>
        </p:nvSpPr>
        <p:spPr>
          <a:xfrm>
            <a:off x="-7" y="6495328"/>
            <a:ext cx="12206298" cy="3626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43923A1B-F945-C84A-AE44-EC6AF47B29EE}"/>
              </a:ext>
            </a:extLst>
          </p:cNvPr>
          <p:cNvSpPr/>
          <p:nvPr/>
        </p:nvSpPr>
        <p:spPr>
          <a:xfrm>
            <a:off x="0" y="940904"/>
            <a:ext cx="4370119" cy="29656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8" name="Title 3">
            <a:extLst>
              <a:ext uri="{FF2B5EF4-FFF2-40B4-BE49-F238E27FC236}">
                <a16:creationId xmlns:a16="http://schemas.microsoft.com/office/drawing/2014/main" id="{8A9FA61A-E85E-194A-96DA-4B238DFBD16E}"/>
              </a:ext>
            </a:extLst>
          </p:cNvPr>
          <p:cNvSpPr txBox="1">
            <a:spLocks/>
          </p:cNvSpPr>
          <p:nvPr/>
        </p:nvSpPr>
        <p:spPr>
          <a:xfrm>
            <a:off x="411479" y="397678"/>
            <a:ext cx="7758743" cy="84124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spc="50" baseline="0">
                <a:solidFill>
                  <a:schemeClr val="tx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+mj-cs"/>
              </a:defRPr>
            </a:lvl1pPr>
          </a:lstStyle>
          <a:p>
            <a:r>
              <a:rPr lang="en-US" b="1" spc="200">
                <a:latin typeface="Helvetica" panose="020B0604020202020204" pitchFamily="34" charset="0"/>
                <a:cs typeface="Helvetica" panose="020B0604020202020204" pitchFamily="34" charset="0"/>
              </a:rPr>
              <a:t>Frequently Asked </a:t>
            </a:r>
            <a:r>
              <a:rPr lang="en-US" b="1" spc="200">
                <a:solidFill>
                  <a:srgbClr val="1070C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Questions</a:t>
            </a:r>
            <a:endParaRPr lang="en-US" b="1" spc="200" dirty="0">
              <a:solidFill>
                <a:srgbClr val="1070C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41" name="Text Placeholder 5">
            <a:extLst>
              <a:ext uri="{FF2B5EF4-FFF2-40B4-BE49-F238E27FC236}">
                <a16:creationId xmlns:a16="http://schemas.microsoft.com/office/drawing/2014/main" id="{6392F06B-242E-A84A-B05B-32B6F022E1F3}"/>
              </a:ext>
            </a:extLst>
          </p:cNvPr>
          <p:cNvSpPr txBox="1">
            <a:spLocks/>
          </p:cNvSpPr>
          <p:nvPr/>
        </p:nvSpPr>
        <p:spPr>
          <a:xfrm>
            <a:off x="413491" y="1281333"/>
            <a:ext cx="5037283" cy="65595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0" u="none" strike="noStrike" kern="1200" cap="none" spc="170" normalizeH="0" baseline="0" noProof="0">
                <a:ln>
                  <a:noFill/>
                </a:ln>
                <a:solidFill>
                  <a:srgbClr val="1070C0"/>
                </a:solidFill>
                <a:effectLst/>
                <a:uLnTx/>
                <a:uFillTx/>
                <a:latin typeface="Helvetica" pitchFamily="2" charset="0"/>
                <a:ea typeface="Roboto" panose="02000000000000000000" pitchFamily="2" charset="0"/>
                <a:cs typeface="Euphemia UCAS" panose="020B0503040102020104" pitchFamily="34" charset="-79"/>
              </a:rPr>
              <a:t>Additional XL Insights for Your Team</a:t>
            </a:r>
            <a:endParaRPr kumimoji="0" lang="en-US" sz="2000" b="0" i="0" u="none" strike="noStrike" kern="1200" cap="none" spc="170" normalizeH="0" baseline="0" noProof="0" dirty="0">
              <a:ln>
                <a:noFill/>
              </a:ln>
              <a:solidFill>
                <a:srgbClr val="1070C0"/>
              </a:solidFill>
              <a:effectLst/>
              <a:uLnTx/>
              <a:uFillTx/>
              <a:latin typeface="Helvetica" pitchFamily="2" charset="0"/>
              <a:ea typeface="Roboto" panose="02000000000000000000" pitchFamily="2" charset="0"/>
              <a:cs typeface="Euphemia UCAS" panose="020B0503040102020104" pitchFamily="34" charset="-79"/>
            </a:endParaRPr>
          </a:p>
        </p:txBody>
      </p:sp>
      <p:sp>
        <p:nvSpPr>
          <p:cNvPr id="19" name="Footer Placeholder 2">
            <a:extLst>
              <a:ext uri="{FF2B5EF4-FFF2-40B4-BE49-F238E27FC236}">
                <a16:creationId xmlns:a16="http://schemas.microsoft.com/office/drawing/2014/main" id="{C24BBD35-3D39-0E4B-870E-E8D090E79E3E}"/>
              </a:ext>
            </a:extLst>
          </p:cNvPr>
          <p:cNvSpPr txBox="1">
            <a:spLocks/>
          </p:cNvSpPr>
          <p:nvPr/>
        </p:nvSpPr>
        <p:spPr>
          <a:xfrm>
            <a:off x="-9" y="6495328"/>
            <a:ext cx="4726753" cy="362671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1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Title Part 1 </a:t>
            </a:r>
            <a:r>
              <a:rPr kumimoji="0" lang="en-US" sz="1100" b="0" i="0" u="none" strike="noStrike" kern="1200" cap="none" spc="1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Section x</a:t>
            </a:r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E28AC649-EF4E-414B-A7F4-2220BD4502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33135" y="2641081"/>
            <a:ext cx="3611293" cy="535191"/>
          </a:xfrm>
        </p:spPr>
        <p:txBody>
          <a:bodyPr>
            <a:noAutofit/>
          </a:bodyPr>
          <a:lstStyle/>
          <a:p>
            <a:r>
              <a:rPr lang="en-US" sz="2000" b="0" spc="170">
                <a:solidFill>
                  <a:schemeClr val="tx1"/>
                </a:solidFill>
                <a:latin typeface="Helvetica" pitchFamily="2" charset="0"/>
                <a:ea typeface="Roboto Medium" panose="02000000000000000000" pitchFamily="2" charset="0"/>
              </a:rPr>
              <a:t>What If </a:t>
            </a:r>
            <a:r>
              <a:rPr lang="en-US" sz="2000" b="0" spc="170">
                <a:solidFill>
                  <a:schemeClr val="accent1"/>
                </a:solidFill>
                <a:latin typeface="Helvetica" pitchFamily="2" charset="0"/>
                <a:ea typeface="Roboto Medium" panose="02000000000000000000" pitchFamily="2" charset="0"/>
              </a:rPr>
              <a:t>I Forget to End</a:t>
            </a:r>
            <a:br>
              <a:rPr lang="en-US" sz="2000" b="0" spc="170">
                <a:solidFill>
                  <a:schemeClr val="accent1"/>
                </a:solidFill>
                <a:latin typeface="Helvetica" pitchFamily="2" charset="0"/>
                <a:ea typeface="Roboto Medium" panose="02000000000000000000" pitchFamily="2" charset="0"/>
              </a:rPr>
            </a:br>
            <a:r>
              <a:rPr lang="en-US" sz="2000" b="0" spc="170">
                <a:solidFill>
                  <a:schemeClr val="accent1"/>
                </a:solidFill>
                <a:latin typeface="Helvetica" pitchFamily="2" charset="0"/>
                <a:ea typeface="Roboto Medium" panose="02000000000000000000" pitchFamily="2" charset="0"/>
              </a:rPr>
              <a:t>My Shift?</a:t>
            </a:r>
            <a:endParaRPr lang="en-US" sz="2000" b="0" spc="170" dirty="0">
              <a:solidFill>
                <a:schemeClr val="accent1"/>
              </a:solidFill>
              <a:latin typeface="Helvetica" pitchFamily="2" charset="0"/>
              <a:ea typeface="Roboto Medium" panose="02000000000000000000" pitchFamily="2" charset="0"/>
            </a:endParaRPr>
          </a:p>
        </p:txBody>
      </p:sp>
      <p:sp>
        <p:nvSpPr>
          <p:cNvPr id="13" name="Content Placeholder 7">
            <a:extLst>
              <a:ext uri="{FF2B5EF4-FFF2-40B4-BE49-F238E27FC236}">
                <a16:creationId xmlns:a16="http://schemas.microsoft.com/office/drawing/2014/main" id="{9F0877FA-7FCA-EE41-AFDC-0572A85BCD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066186" y="3417447"/>
            <a:ext cx="3876337" cy="2691782"/>
          </a:xfrm>
        </p:spPr>
        <p:txBody>
          <a:bodyPr lIns="182880">
            <a:noAutofit/>
          </a:bodyPr>
          <a:lstStyle/>
          <a:p>
            <a:pPr>
              <a:buClr>
                <a:schemeClr val="accent1"/>
              </a:buClr>
              <a:buSzPct val="100000"/>
              <a:buFont typeface="Wingdings" pitchFamily="2" charset="2"/>
              <a:buChar char="§"/>
            </a:pPr>
            <a:r>
              <a:rPr lang="en-US" sz="1600" spc="70">
                <a:solidFill>
                  <a:schemeClr val="tx1"/>
                </a:solidFill>
              </a:rPr>
              <a:t>Use the time schedule when possible to start and end shifts</a:t>
            </a:r>
          </a:p>
          <a:p>
            <a:pPr>
              <a:buClr>
                <a:schemeClr val="accent1"/>
              </a:buClr>
              <a:buSzPct val="100000"/>
              <a:buFont typeface="Wingdings" pitchFamily="2" charset="2"/>
              <a:buChar char="§"/>
            </a:pPr>
            <a:r>
              <a:rPr lang="en-US" sz="1600" spc="70">
                <a:solidFill>
                  <a:schemeClr val="tx1"/>
                </a:solidFill>
              </a:rPr>
              <a:t>Otherwise, it is very important to scan End Shift</a:t>
            </a:r>
          </a:p>
          <a:p>
            <a:pPr>
              <a:buClr>
                <a:schemeClr val="accent1"/>
              </a:buClr>
              <a:buSzPct val="100000"/>
              <a:buFont typeface="Wingdings" pitchFamily="2" charset="2"/>
              <a:buChar char="§"/>
            </a:pPr>
            <a:r>
              <a:rPr lang="en-US" sz="1600" spc="70">
                <a:solidFill>
                  <a:schemeClr val="tx1"/>
                </a:solidFill>
              </a:rPr>
              <a:t>If you forget, XL will capture the time as down time</a:t>
            </a:r>
          </a:p>
          <a:p>
            <a:pPr>
              <a:buClr>
                <a:schemeClr val="accent1"/>
              </a:buClr>
              <a:buSzPct val="100000"/>
              <a:buFont typeface="Wingdings" pitchFamily="2" charset="2"/>
              <a:buChar char="§"/>
            </a:pPr>
            <a:endParaRPr lang="en-US" sz="1600" spc="70" dirty="0">
              <a:solidFill>
                <a:schemeClr val="tx1"/>
              </a:solidFill>
            </a:endParaRPr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C1AEC413-FF3F-0644-8343-545735BF26B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8245475" y="2644900"/>
            <a:ext cx="2890638" cy="531372"/>
          </a:xfrm>
        </p:spPr>
        <p:txBody>
          <a:bodyPr>
            <a:noAutofit/>
          </a:bodyPr>
          <a:lstStyle/>
          <a:p>
            <a:r>
              <a:rPr lang="en-US" sz="2000" b="0" spc="170" dirty="0">
                <a:solidFill>
                  <a:schemeClr val="tx1"/>
                </a:solidFill>
                <a:latin typeface="Helvetica" pitchFamily="2" charset="0"/>
                <a:ea typeface="Roboto Medium" panose="02000000000000000000" pitchFamily="2" charset="0"/>
              </a:rPr>
              <a:t>Can We Change </a:t>
            </a:r>
            <a:r>
              <a:rPr lang="en-US" sz="2000" b="0" spc="170" dirty="0">
                <a:solidFill>
                  <a:schemeClr val="accent1"/>
                </a:solidFill>
                <a:latin typeface="Helvetica" pitchFamily="2" charset="0"/>
                <a:ea typeface="Roboto Medium" panose="02000000000000000000" pitchFamily="2" charset="0"/>
              </a:rPr>
              <a:t>Scoreboard KPIs?</a:t>
            </a:r>
          </a:p>
        </p:txBody>
      </p:sp>
      <p:sp>
        <p:nvSpPr>
          <p:cNvPr id="15" name="Content Placeholder 9">
            <a:extLst>
              <a:ext uri="{FF2B5EF4-FFF2-40B4-BE49-F238E27FC236}">
                <a16:creationId xmlns:a16="http://schemas.microsoft.com/office/drawing/2014/main" id="{028F0778-5C84-C948-AF50-78EC2BB7DA4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8333611" y="3417447"/>
            <a:ext cx="3481200" cy="2275890"/>
          </a:xfrm>
        </p:spPr>
        <p:txBody>
          <a:bodyPr>
            <a:normAutofit/>
          </a:bodyPr>
          <a:lstStyle/>
          <a:p>
            <a:pPr>
              <a:buClr>
                <a:schemeClr val="accent1"/>
              </a:buClr>
              <a:buSzPct val="100000"/>
              <a:buFont typeface="Wingdings" pitchFamily="2" charset="2"/>
              <a:buChar char="§"/>
            </a:pPr>
            <a:r>
              <a:rPr lang="en-US" sz="1600" spc="70" dirty="0">
                <a:solidFill>
                  <a:schemeClr val="tx1"/>
                </a:solidFill>
              </a:rPr>
              <a:t>Yes, your XL Champion can change the KPIs on the run screen</a:t>
            </a:r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40209150-0D98-0F4A-87C4-400766CC7974}"/>
              </a:ext>
            </a:extLst>
          </p:cNvPr>
          <p:cNvSpPr txBox="1">
            <a:spLocks/>
          </p:cNvSpPr>
          <p:nvPr/>
        </p:nvSpPr>
        <p:spPr>
          <a:xfrm>
            <a:off x="437241" y="2641081"/>
            <a:ext cx="3065407" cy="53519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0" u="none" strike="noStrike" kern="1200" cap="none" spc="17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Helvetica" pitchFamily="2" charset="0"/>
                <a:ea typeface="Roboto Medium" panose="02000000000000000000" pitchFamily="2" charset="0"/>
                <a:cs typeface="+mn-cs"/>
              </a:rPr>
              <a:t>What If </a:t>
            </a:r>
            <a:r>
              <a:rPr kumimoji="0" lang="en-US" sz="2000" b="0" i="0" u="none" strike="noStrike" kern="1200" cap="none" spc="170" normalizeH="0" baseline="0" noProof="0" dirty="0">
                <a:ln>
                  <a:noFill/>
                </a:ln>
                <a:solidFill>
                  <a:srgbClr val="1070C0"/>
                </a:solidFill>
                <a:effectLst/>
                <a:uLnTx/>
                <a:uFillTx/>
                <a:latin typeface="Helvetica" pitchFamily="2" charset="0"/>
                <a:ea typeface="Roboto" panose="02000000000000000000" pitchFamily="2" charset="0"/>
                <a:cs typeface="+mn-cs"/>
              </a:rPr>
              <a:t>I Don’t Scan</a:t>
            </a:r>
            <a:br>
              <a:rPr kumimoji="0" lang="en-US" sz="2000" b="0" i="0" u="none" strike="noStrike" kern="1200" cap="none" spc="170" normalizeH="0" baseline="0" noProof="0" dirty="0">
                <a:ln>
                  <a:noFill/>
                </a:ln>
                <a:solidFill>
                  <a:srgbClr val="1070C0"/>
                </a:solidFill>
                <a:effectLst/>
                <a:uLnTx/>
                <a:uFillTx/>
                <a:latin typeface="Helvetica" pitchFamily="2" charset="0"/>
                <a:ea typeface="Roboto" panose="02000000000000000000" pitchFamily="2" charset="0"/>
                <a:cs typeface="+mn-cs"/>
              </a:rPr>
            </a:br>
            <a:r>
              <a:rPr kumimoji="0" lang="en-US" sz="2000" b="0" i="0" u="none" strike="noStrike" kern="1200" cap="none" spc="170" normalizeH="0" baseline="0" noProof="0" dirty="0">
                <a:ln>
                  <a:noFill/>
                </a:ln>
                <a:solidFill>
                  <a:srgbClr val="1070C0"/>
                </a:solidFill>
                <a:effectLst/>
                <a:uLnTx/>
                <a:uFillTx/>
                <a:latin typeface="Helvetica" pitchFamily="2" charset="0"/>
                <a:ea typeface="Roboto" panose="02000000000000000000" pitchFamily="2" charset="0"/>
                <a:cs typeface="+mn-cs"/>
              </a:rPr>
              <a:t>a Down Reason?</a:t>
            </a:r>
          </a:p>
        </p:txBody>
      </p:sp>
      <p:sp>
        <p:nvSpPr>
          <p:cNvPr id="17" name="Content Placeholder 7">
            <a:extLst>
              <a:ext uri="{FF2B5EF4-FFF2-40B4-BE49-F238E27FC236}">
                <a16:creationId xmlns:a16="http://schemas.microsoft.com/office/drawing/2014/main" id="{EB593539-A8FA-FC46-980E-5BEB07E8DF1E}"/>
              </a:ext>
            </a:extLst>
          </p:cNvPr>
          <p:cNvSpPr txBox="1">
            <a:spLocks/>
          </p:cNvSpPr>
          <p:nvPr/>
        </p:nvSpPr>
        <p:spPr>
          <a:xfrm>
            <a:off x="437241" y="3417447"/>
            <a:ext cx="3318204" cy="2275887"/>
          </a:xfrm>
          <a:prstGeom prst="rect">
            <a:avLst/>
          </a:prstGeom>
        </p:spPr>
        <p:txBody>
          <a:bodyPr vert="horz" lIns="18288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070C0"/>
              </a:buClr>
              <a:buSzPct val="100000"/>
              <a:buFont typeface="Wingdings" pitchFamily="2" charset="2"/>
              <a:buChar char="§"/>
              <a:tabLst/>
              <a:defRPr/>
            </a:pPr>
            <a:r>
              <a:rPr kumimoji="0" lang="en-US" sz="1600" b="0" i="0" u="none" strike="noStrike" kern="1200" cap="none" spc="7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You can scan a down reason any time before the next down event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070C0"/>
              </a:buClr>
              <a:buSzPct val="100000"/>
              <a:buFont typeface="Wingdings" pitchFamily="2" charset="2"/>
              <a:buChar char="§"/>
              <a:tabLst/>
              <a:defRPr/>
            </a:pPr>
            <a:r>
              <a:rPr kumimoji="0" lang="en-US" sz="1600" b="0" i="0" u="none" strike="noStrike" kern="1200" cap="none" spc="70" normalizeH="0" baseline="0" noProof="0" dirty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If you don’t scan anything the event will be assigned a reason of Missing Reason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070C0"/>
              </a:buClr>
              <a:buSzPct val="100000"/>
              <a:buFont typeface="Wingdings" pitchFamily="2" charset="2"/>
              <a:buChar char="§"/>
              <a:tabLst/>
              <a:defRPr/>
            </a:pPr>
            <a:endParaRPr kumimoji="0" lang="en-US" sz="1600" b="0" i="0" u="none" strike="noStrike" kern="1200" cap="none" spc="70" normalizeH="0" baseline="0" noProof="0" dirty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9BAF106-E1EC-ED4D-9F3E-ED70DDA372F7}"/>
              </a:ext>
            </a:extLst>
          </p:cNvPr>
          <p:cNvCxnSpPr>
            <a:cxnSpLocks/>
          </p:cNvCxnSpPr>
          <p:nvPr/>
        </p:nvCxnSpPr>
        <p:spPr>
          <a:xfrm flipH="1">
            <a:off x="526093" y="3244625"/>
            <a:ext cx="2826707" cy="0"/>
          </a:xfrm>
          <a:prstGeom prst="line">
            <a:avLst/>
          </a:prstGeom>
          <a:ln w="28575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179BC670-3F41-E747-93C6-A7AB2D1D392D}"/>
              </a:ext>
            </a:extLst>
          </p:cNvPr>
          <p:cNvCxnSpPr>
            <a:cxnSpLocks/>
          </p:cNvCxnSpPr>
          <p:nvPr/>
        </p:nvCxnSpPr>
        <p:spPr>
          <a:xfrm flipH="1">
            <a:off x="4088220" y="3244625"/>
            <a:ext cx="3611293" cy="0"/>
          </a:xfrm>
          <a:prstGeom prst="line">
            <a:avLst/>
          </a:prstGeom>
          <a:ln w="28575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3A4CE86B-B121-1C42-BBF5-A677DC56E78E}"/>
              </a:ext>
            </a:extLst>
          </p:cNvPr>
          <p:cNvCxnSpPr>
            <a:cxnSpLocks/>
          </p:cNvCxnSpPr>
          <p:nvPr/>
        </p:nvCxnSpPr>
        <p:spPr>
          <a:xfrm flipH="1">
            <a:off x="8333612" y="3240806"/>
            <a:ext cx="3273033" cy="3819"/>
          </a:xfrm>
          <a:prstGeom prst="line">
            <a:avLst/>
          </a:prstGeom>
          <a:ln w="28575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2C6E427-AF87-96D7-A7D7-99F174F3AA1E}"/>
              </a:ext>
            </a:extLst>
          </p:cNvPr>
          <p:cNvSpPr txBox="1">
            <a:spLocks/>
          </p:cNvSpPr>
          <p:nvPr/>
        </p:nvSpPr>
        <p:spPr>
          <a:xfrm>
            <a:off x="6985556" y="6495328"/>
            <a:ext cx="5206444" cy="362671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www.vorne.com • 1.630.875.3600 • © 2025 Vorne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DD2D6648-9778-9506-7E51-53C5C951C6DA}"/>
              </a:ext>
            </a:extLst>
          </p:cNvPr>
          <p:cNvGrpSpPr/>
          <p:nvPr/>
        </p:nvGrpSpPr>
        <p:grpSpPr>
          <a:xfrm>
            <a:off x="-7" y="6495328"/>
            <a:ext cx="12206298" cy="392837"/>
            <a:chOff x="-7" y="6495328"/>
            <a:chExt cx="12206298" cy="392837"/>
          </a:xfrm>
        </p:grpSpPr>
        <p:sp>
          <p:nvSpPr>
            <p:cNvPr id="4" name="Footer Placeholder 2">
              <a:extLst>
                <a:ext uri="{FF2B5EF4-FFF2-40B4-BE49-F238E27FC236}">
                  <a16:creationId xmlns:a16="http://schemas.microsoft.com/office/drawing/2014/main" id="{EB92393E-4103-151A-380A-419144D6686D}"/>
                </a:ext>
              </a:extLst>
            </p:cNvPr>
            <p:cNvSpPr txBox="1">
              <a:spLocks/>
            </p:cNvSpPr>
            <p:nvPr/>
          </p:nvSpPr>
          <p:spPr>
            <a:xfrm>
              <a:off x="5395452" y="6523040"/>
              <a:ext cx="1401097" cy="365125"/>
            </a:xfrm>
            <a:prstGeom prst="rect">
              <a:avLst/>
            </a:prstGeom>
          </p:spPr>
          <p:txBody>
            <a:bodyPr vert="horz" lIns="91440" tIns="45720" rIns="274320" bIns="45720" rtlCol="0" anchor="ctr"/>
            <a:lstStyle>
              <a:defPPr>
                <a:defRPr lang="en-US"/>
              </a:defPPr>
              <a:lvl1pPr marL="0" algn="ctr" defTabSz="914400" rtl="0" eaLnBrk="1" latinLnBrk="0" hangingPunct="1">
                <a:defRPr sz="1100" kern="1200" spc="50" baseline="0">
                  <a:solidFill>
                    <a:schemeClr val="accent6">
                      <a:lumMod val="9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1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CCBA573F-AEDE-E10E-31CA-F271086D2002}"/>
                </a:ext>
              </a:extLst>
            </p:cNvPr>
            <p:cNvSpPr/>
            <p:nvPr/>
          </p:nvSpPr>
          <p:spPr>
            <a:xfrm>
              <a:off x="-7" y="6495328"/>
              <a:ext cx="12206298" cy="36267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" name="Footer Placeholder 2">
              <a:extLst>
                <a:ext uri="{FF2B5EF4-FFF2-40B4-BE49-F238E27FC236}">
                  <a16:creationId xmlns:a16="http://schemas.microsoft.com/office/drawing/2014/main" id="{4512A377-7A59-C746-BE80-281D7AB998EC}"/>
                </a:ext>
              </a:extLst>
            </p:cNvPr>
            <p:cNvSpPr txBox="1">
              <a:spLocks/>
            </p:cNvSpPr>
            <p:nvPr/>
          </p:nvSpPr>
          <p:spPr>
            <a:xfrm>
              <a:off x="6985556" y="6495328"/>
              <a:ext cx="5206444" cy="362671"/>
            </a:xfrm>
            <a:prstGeom prst="rect">
              <a:avLst/>
            </a:prstGeom>
          </p:spPr>
          <p:txBody>
            <a:bodyPr vert="horz" lIns="91440" tIns="45720" rIns="274320" bIns="45720" rtlCol="0" anchor="ctr"/>
            <a:lstStyle>
              <a:defPPr>
                <a:defRPr lang="en-US"/>
              </a:defPPr>
              <a:lvl1pPr marL="0" algn="ctr" defTabSz="914400" rtl="0" eaLnBrk="1" latinLnBrk="0" hangingPunct="1">
                <a:defRPr sz="1100" kern="1200" spc="50" baseline="0">
                  <a:solidFill>
                    <a:schemeClr val="accent6">
                      <a:lumMod val="9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5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+mn-cs"/>
                </a:rPr>
                <a:t> www.vorne.com • 1.630.875.3600 • </a:t>
              </a:r>
              <a:r>
                <a:rPr kumimoji="0" lang="en-US" sz="1100" b="0" i="0" u="none" strike="noStrike" kern="1200" cap="none" spc="5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+mn-cs"/>
                </a:rPr>
                <a:t>© 2026 </a:t>
              </a:r>
              <a:r>
                <a:rPr kumimoji="0" lang="en-US" sz="1100" b="0" i="0" u="none" strike="noStrike" kern="1200" cap="none" spc="5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+mn-cs"/>
                </a:rPr>
                <a:t>Vorne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27796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bstract Architecture Design">
            <a:extLst>
              <a:ext uri="{FF2B5EF4-FFF2-40B4-BE49-F238E27FC236}">
                <a16:creationId xmlns:a16="http://schemas.microsoft.com/office/drawing/2014/main" id="{8D61DB25-B4A0-0949-A097-58682E865D83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alphaModFix amt="13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lasticWrap/>
                    </a14:imgEffect>
                    <a14:imgEffect>
                      <a14:sharpenSoften amount="78000"/>
                    </a14:imgEffect>
                    <a14:imgEffect>
                      <a14:saturation sat="66000"/>
                    </a14:imgEffect>
                    <a14:imgEffect>
                      <a14:brightnessContrast contrast="5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8" y="0"/>
            <a:ext cx="12192008" cy="685800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60B5D0E7-216E-1D4F-9086-71792A438A2E}"/>
              </a:ext>
            </a:extLst>
          </p:cNvPr>
          <p:cNvSpPr/>
          <p:nvPr/>
        </p:nvSpPr>
        <p:spPr>
          <a:xfrm>
            <a:off x="-14300" y="4859673"/>
            <a:ext cx="4206471" cy="135323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E8336AE-87AA-944E-A872-1C22D0B3EB07}"/>
              </a:ext>
            </a:extLst>
          </p:cNvPr>
          <p:cNvSpPr/>
          <p:nvPr/>
        </p:nvSpPr>
        <p:spPr>
          <a:xfrm>
            <a:off x="0" y="4393603"/>
            <a:ext cx="3748700" cy="29656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188D1E36-E83D-0A48-B713-214CE68B1C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96692" y="4924619"/>
            <a:ext cx="7607676" cy="1223338"/>
          </a:xfrm>
        </p:spPr>
        <p:txBody>
          <a:bodyPr>
            <a:noAutofit/>
          </a:bodyPr>
          <a:lstStyle/>
          <a:p>
            <a:pPr algn="l"/>
            <a:r>
              <a:rPr lang="en-US" sz="2000" spc="170" dirty="0">
                <a:solidFill>
                  <a:schemeClr val="accent2"/>
                </a:solidFill>
                <a:latin typeface="Helvetica" pitchFamily="2" charset="0"/>
                <a:hlinkClick r:id="rId5"/>
              </a:rPr>
              <a:t>sales@vorne.com</a:t>
            </a:r>
            <a:endParaRPr lang="en-US" sz="2000" spc="170" dirty="0">
              <a:solidFill>
                <a:schemeClr val="accent2"/>
              </a:solidFill>
              <a:latin typeface="Helvetica" pitchFamily="2" charset="0"/>
            </a:endParaRPr>
          </a:p>
          <a:p>
            <a:pPr algn="l"/>
            <a:r>
              <a:rPr lang="en-US" sz="2000" spc="170" dirty="0">
                <a:solidFill>
                  <a:schemeClr val="accent1"/>
                </a:solidFill>
                <a:latin typeface="Helvetica" pitchFamily="2" charset="0"/>
              </a:rPr>
              <a:t>+1.630.875.3600</a:t>
            </a:r>
          </a:p>
          <a:p>
            <a:pPr algn="l"/>
            <a:r>
              <a:rPr lang="en-US" sz="2000" spc="170" dirty="0">
                <a:solidFill>
                  <a:schemeClr val="accent2"/>
                </a:solidFill>
                <a:latin typeface="Helvetica" pitchFamily="2" charset="0"/>
                <a:hlinkClick r:id="rId6"/>
              </a:rPr>
              <a:t>www.vorne.com</a:t>
            </a:r>
            <a:endParaRPr lang="en-US" sz="2000" u="sng" spc="170" dirty="0">
              <a:solidFill>
                <a:schemeClr val="accent2"/>
              </a:solidFill>
              <a:latin typeface="Helvetica" pitchFamily="2" charset="0"/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1811C822-78EE-CF47-B088-1FA0070B7D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6524" y="3872903"/>
            <a:ext cx="9836780" cy="903645"/>
          </a:xfrm>
        </p:spPr>
        <p:txBody>
          <a:bodyPr>
            <a:normAutofit/>
          </a:bodyPr>
          <a:lstStyle/>
          <a:p>
            <a:pPr algn="l"/>
            <a:r>
              <a:rPr lang="en-US" sz="4000" b="1" spc="250">
                <a:latin typeface="Helvetica" pitchFamily="2" charset="0"/>
                <a:cs typeface="Euphemia UCAS" panose="020B0503040102020104" pitchFamily="34" charset="-79"/>
              </a:rPr>
              <a:t>Thank you </a:t>
            </a:r>
            <a:r>
              <a:rPr lang="en-US" sz="4000" b="1" spc="250">
                <a:solidFill>
                  <a:schemeClr val="accent1"/>
                </a:solidFill>
                <a:latin typeface="Helvetica" pitchFamily="2" charset="0"/>
                <a:cs typeface="Euphemia UCAS" panose="020B0503040102020104" pitchFamily="34" charset="-79"/>
              </a:rPr>
              <a:t>for using Vorne XL</a:t>
            </a:r>
            <a:endParaRPr lang="en-US" sz="4000" b="1" spc="250" dirty="0">
              <a:solidFill>
                <a:schemeClr val="accent1"/>
              </a:solidFill>
              <a:latin typeface="Helvetica" pitchFamily="2" charset="0"/>
              <a:cs typeface="Euphemia UCAS" panose="020B0503040102020104" pitchFamily="34" charset="-79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3D6E3B6-14A5-844C-95D1-D706FC819880}"/>
              </a:ext>
            </a:extLst>
          </p:cNvPr>
          <p:cNvSpPr/>
          <p:nvPr/>
        </p:nvSpPr>
        <p:spPr>
          <a:xfrm>
            <a:off x="-7" y="6495328"/>
            <a:ext cx="12206298" cy="3626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Footer Placeholder 2">
            <a:extLst>
              <a:ext uri="{FF2B5EF4-FFF2-40B4-BE49-F238E27FC236}">
                <a16:creationId xmlns:a16="http://schemas.microsoft.com/office/drawing/2014/main" id="{426BBF0E-D35D-C34F-9F24-2537E1BB7F22}"/>
              </a:ext>
            </a:extLst>
          </p:cNvPr>
          <p:cNvSpPr txBox="1">
            <a:spLocks/>
          </p:cNvSpPr>
          <p:nvPr/>
        </p:nvSpPr>
        <p:spPr>
          <a:xfrm>
            <a:off x="4192172" y="6495328"/>
            <a:ext cx="7999828" cy="362671"/>
          </a:xfrm>
          <a:prstGeom prst="rect">
            <a:avLst/>
          </a:prstGeom>
        </p:spPr>
        <p:txBody>
          <a:bodyPr vert="horz" lIns="91440" tIns="45720" rIns="27432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100" kern="1200" spc="50" baseline="0">
                <a:solidFill>
                  <a:schemeClr val="accent6">
                    <a:lumMod val="9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dirty="0">
                <a:solidFill>
                  <a:schemeClr val="bg1"/>
                </a:solidFill>
                <a:latin typeface="Helvetica" panose="020B0604020202020204" pitchFamily="34" charset="0"/>
              </a:rPr>
              <a:t>www.vorne.com • 1.630.875.3600 • </a:t>
            </a:r>
            <a:r>
              <a:rPr lang="en-US">
                <a:solidFill>
                  <a:schemeClr val="bg1"/>
                </a:solidFill>
                <a:latin typeface="Helvetica" panose="020B0604020202020204" pitchFamily="34" charset="0"/>
              </a:rPr>
              <a:t>© 2026 </a:t>
            </a:r>
            <a:r>
              <a:rPr lang="en-US" dirty="0">
                <a:solidFill>
                  <a:schemeClr val="bg1"/>
                </a:solidFill>
                <a:latin typeface="Helvetica" panose="020B0604020202020204" pitchFamily="34" charset="0"/>
              </a:rPr>
              <a:t>Vorne Industries, Inc. • Itasca, IL</a:t>
            </a:r>
          </a:p>
        </p:txBody>
      </p:sp>
      <p:sp>
        <p:nvSpPr>
          <p:cNvPr id="10" name="Subtitle 6">
            <a:extLst>
              <a:ext uri="{FF2B5EF4-FFF2-40B4-BE49-F238E27FC236}">
                <a16:creationId xmlns:a16="http://schemas.microsoft.com/office/drawing/2014/main" id="{D0389DF8-04FC-574F-8D53-9832C5F2B3BB}"/>
              </a:ext>
            </a:extLst>
          </p:cNvPr>
          <p:cNvSpPr txBox="1">
            <a:spLocks/>
          </p:cNvSpPr>
          <p:nvPr/>
        </p:nvSpPr>
        <p:spPr>
          <a:xfrm>
            <a:off x="595744" y="4927082"/>
            <a:ext cx="1000948" cy="1223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 spc="50" baseline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000" spc="170" dirty="0">
                <a:solidFill>
                  <a:schemeClr val="tx1"/>
                </a:solidFill>
                <a:latin typeface="Helvetica" pitchFamily="2" charset="0"/>
              </a:rPr>
              <a:t>Email</a:t>
            </a:r>
            <a:r>
              <a:rPr lang="en-US" sz="2000" b="1" spc="170" dirty="0">
                <a:solidFill>
                  <a:schemeClr val="accent1"/>
                </a:solidFill>
                <a:latin typeface="Helvetica" pitchFamily="2" charset="0"/>
              </a:rPr>
              <a:t> </a:t>
            </a:r>
          </a:p>
          <a:p>
            <a:pPr algn="r"/>
            <a:r>
              <a:rPr lang="en-US" sz="2000" spc="170" dirty="0">
                <a:solidFill>
                  <a:schemeClr val="tx1"/>
                </a:solidFill>
                <a:latin typeface="Helvetica" pitchFamily="2" charset="0"/>
              </a:rPr>
              <a:t>Call</a:t>
            </a:r>
            <a:r>
              <a:rPr lang="en-US" sz="2000" spc="170" dirty="0">
                <a:solidFill>
                  <a:schemeClr val="accent1"/>
                </a:solidFill>
                <a:latin typeface="Helvetica" pitchFamily="2" charset="0"/>
              </a:rPr>
              <a:t> </a:t>
            </a:r>
          </a:p>
          <a:p>
            <a:pPr algn="r"/>
            <a:r>
              <a:rPr lang="en-US" sz="2000" spc="170" dirty="0">
                <a:solidFill>
                  <a:schemeClr val="tx1"/>
                </a:solidFill>
                <a:latin typeface="Helvetica" pitchFamily="2" charset="0"/>
              </a:rPr>
              <a:t>Visit</a:t>
            </a:r>
            <a:r>
              <a:rPr lang="en-US" sz="2000" spc="170" dirty="0">
                <a:solidFill>
                  <a:schemeClr val="accent1"/>
                </a:solidFill>
                <a:latin typeface="Helvetica" pitchFamily="2" charset="0"/>
              </a:rPr>
              <a:t> </a:t>
            </a:r>
            <a:endParaRPr lang="en-US" sz="2000" u="sng" spc="170" dirty="0">
              <a:solidFill>
                <a:schemeClr val="accent2"/>
              </a:solidFill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71081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Vorne Brand Colors">
      <a:dk1>
        <a:srgbClr val="464646"/>
      </a:dk1>
      <a:lt1>
        <a:srgbClr val="FFFFFF"/>
      </a:lt1>
      <a:dk2>
        <a:srgbClr val="848484"/>
      </a:dk2>
      <a:lt2>
        <a:srgbClr val="F8F8F8"/>
      </a:lt2>
      <a:accent1>
        <a:srgbClr val="1070C0"/>
      </a:accent1>
      <a:accent2>
        <a:srgbClr val="4D92CA"/>
      </a:accent2>
      <a:accent3>
        <a:srgbClr val="A5C8E4"/>
      </a:accent3>
      <a:accent4>
        <a:srgbClr val="DCE9F4"/>
      </a:accent4>
      <a:accent5>
        <a:srgbClr val="F0F5FA"/>
      </a:accent5>
      <a:accent6>
        <a:srgbClr val="D1D1D1"/>
      </a:accent6>
      <a:hlink>
        <a:srgbClr val="075391"/>
      </a:hlink>
      <a:folHlink>
        <a:srgbClr val="1070C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1-05 Introducing XL 2.13" id="{F39F2684-87D9-F74C-9557-301728506F69}" vid="{479DCDA4-DEF7-F640-8A75-0CFF25F871FE}"/>
    </a:ext>
  </a:extLst>
</a:theme>
</file>

<file path=ppt/theme/theme2.xml><?xml version="1.0" encoding="utf-8"?>
<a:theme xmlns:a="http://schemas.openxmlformats.org/drawingml/2006/main" name="1_Office Theme">
  <a:themeElements>
    <a:clrScheme name="Vorne Brand Colors">
      <a:dk1>
        <a:srgbClr val="464646"/>
      </a:dk1>
      <a:lt1>
        <a:srgbClr val="FFFFFF"/>
      </a:lt1>
      <a:dk2>
        <a:srgbClr val="848484"/>
      </a:dk2>
      <a:lt2>
        <a:srgbClr val="F8F8F8"/>
      </a:lt2>
      <a:accent1>
        <a:srgbClr val="1070C0"/>
      </a:accent1>
      <a:accent2>
        <a:srgbClr val="4D92CA"/>
      </a:accent2>
      <a:accent3>
        <a:srgbClr val="A5C8E4"/>
      </a:accent3>
      <a:accent4>
        <a:srgbClr val="DCE9F4"/>
      </a:accent4>
      <a:accent5>
        <a:srgbClr val="F0F5FA"/>
      </a:accent5>
      <a:accent6>
        <a:srgbClr val="D1D1D1"/>
      </a:accent6>
      <a:hlink>
        <a:srgbClr val="075391"/>
      </a:hlink>
      <a:folHlink>
        <a:srgbClr val="1070C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1-05 Introducing XL 2.13" id="{F39F2684-87D9-F74C-9557-301728506F69}" vid="{479DCDA4-DEF7-F640-8A75-0CFF25F871FE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6277</TotalTime>
  <Words>2086</Words>
  <Application>Microsoft Macintosh PowerPoint</Application>
  <PresentationFormat>Widescreen</PresentationFormat>
  <Paragraphs>280</Paragraphs>
  <Slides>23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23</vt:i4>
      </vt:variant>
    </vt:vector>
  </HeadingPairs>
  <TitlesOfParts>
    <vt:vector size="33" baseType="lpstr">
      <vt:lpstr>Arial</vt:lpstr>
      <vt:lpstr>Calibri</vt:lpstr>
      <vt:lpstr>Helvetica</vt:lpstr>
      <vt:lpstr>Roboto</vt:lpstr>
      <vt:lpstr>Roboto Medium</vt:lpstr>
      <vt:lpstr>Tahoma</vt:lpstr>
      <vt:lpstr>Trade Gothic LT Std</vt:lpstr>
      <vt:lpstr>Wingdings</vt:lpstr>
      <vt:lpstr>Office Theme</vt:lpstr>
      <vt:lpstr>1_Office Theme</vt:lpstr>
      <vt:lpstr>Intro Note</vt:lpstr>
      <vt:lpstr>Operator’s Guide to XL</vt:lpstr>
      <vt:lpstr>What Is XL? </vt:lpstr>
      <vt:lpstr>Who Uses XL?</vt:lpstr>
      <vt:lpstr>How XL Fits in</vt:lpstr>
      <vt:lpstr>PowerPoint Presentation</vt:lpstr>
      <vt:lpstr>Performing Actions</vt:lpstr>
      <vt:lpstr>Performing Actions</vt:lpstr>
      <vt:lpstr>Start Shift</vt:lpstr>
      <vt:lpstr>Start Shift</vt:lpstr>
      <vt:lpstr>Start Part</vt:lpstr>
      <vt:lpstr>Start Part</vt:lpstr>
      <vt:lpstr>Run Scoreboard </vt:lpstr>
      <vt:lpstr>Down Scoreboard</vt:lpstr>
      <vt:lpstr>Reason Review </vt:lpstr>
      <vt:lpstr>Input Down Reason</vt:lpstr>
      <vt:lpstr>Start Break</vt:lpstr>
      <vt:lpstr>Start Break</vt:lpstr>
      <vt:lpstr>No Production</vt:lpstr>
      <vt:lpstr>End Shift</vt:lpstr>
      <vt:lpstr>End Shift</vt:lpstr>
      <vt:lpstr>PowerPoint Presentation</vt:lpstr>
      <vt:lpstr>Thank you for using Vorne XL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Introducing XL</dc:title>
  <dc:creator>Ramon Vorne</dc:creator>
  <cp:lastModifiedBy>Kelsey Loughlin</cp:lastModifiedBy>
  <cp:revision>89</cp:revision>
  <dcterms:created xsi:type="dcterms:W3CDTF">2021-01-06T01:51:51Z</dcterms:created>
  <dcterms:modified xsi:type="dcterms:W3CDTF">2026-10-13T21:00:32Z</dcterms:modified>
</cp:coreProperties>
</file>